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98" r:id="rId2"/>
    <p:sldMasterId id="2147483810" r:id="rId3"/>
    <p:sldMasterId id="2147483888" r:id="rId4"/>
  </p:sldMasterIdLst>
  <p:notesMasterIdLst>
    <p:notesMasterId r:id="rId45"/>
  </p:notesMasterIdLst>
  <p:handoutMasterIdLst>
    <p:handoutMasterId r:id="rId46"/>
  </p:handoutMasterIdLst>
  <p:sldIdLst>
    <p:sldId id="256" r:id="rId5"/>
    <p:sldId id="549" r:id="rId6"/>
    <p:sldId id="550" r:id="rId7"/>
    <p:sldId id="524" r:id="rId8"/>
    <p:sldId id="561" r:id="rId9"/>
    <p:sldId id="530" r:id="rId10"/>
    <p:sldId id="551" r:id="rId11"/>
    <p:sldId id="548" r:id="rId12"/>
    <p:sldId id="541" r:id="rId13"/>
    <p:sldId id="542" r:id="rId14"/>
    <p:sldId id="574" r:id="rId15"/>
    <p:sldId id="331" r:id="rId16"/>
    <p:sldId id="538" r:id="rId17"/>
    <p:sldId id="552" r:id="rId18"/>
    <p:sldId id="527" r:id="rId19"/>
    <p:sldId id="554" r:id="rId20"/>
    <p:sldId id="547" r:id="rId21"/>
    <p:sldId id="467" r:id="rId22"/>
    <p:sldId id="575" r:id="rId23"/>
    <p:sldId id="577" r:id="rId24"/>
    <p:sldId id="571" r:id="rId25"/>
    <p:sldId id="543" r:id="rId26"/>
    <p:sldId id="277" r:id="rId27"/>
    <p:sldId id="413" r:id="rId28"/>
    <p:sldId id="555" r:id="rId29"/>
    <p:sldId id="420" r:id="rId30"/>
    <p:sldId id="553" r:id="rId31"/>
    <p:sldId id="559" r:id="rId32"/>
    <p:sldId id="560" r:id="rId33"/>
    <p:sldId id="563" r:id="rId34"/>
    <p:sldId id="564" r:id="rId35"/>
    <p:sldId id="565" r:id="rId36"/>
    <p:sldId id="566" r:id="rId37"/>
    <p:sldId id="568" r:id="rId38"/>
    <p:sldId id="569" r:id="rId39"/>
    <p:sldId id="570" r:id="rId40"/>
    <p:sldId id="572" r:id="rId41"/>
    <p:sldId id="546" r:id="rId42"/>
    <p:sldId id="576" r:id="rId43"/>
    <p:sldId id="276" r:id="rId44"/>
  </p:sldIdLst>
  <p:sldSz cx="9144000" cy="6858000" type="screen4x3"/>
  <p:notesSz cx="6805613" cy="9944100"/>
  <p:defaultTextStyle>
    <a:defPPr>
      <a:defRPr lang="en-GB"/>
    </a:defPPr>
    <a:lvl1pPr algn="l" rtl="0" fontAlgn="base">
      <a:spcBef>
        <a:spcPct val="0"/>
      </a:spcBef>
      <a:spcAft>
        <a:spcPct val="0"/>
      </a:spcAft>
      <a:defRPr sz="1200" kern="1200">
        <a:solidFill>
          <a:srgbClr val="0F5494"/>
        </a:solidFill>
        <a:latin typeface="Verdana" pitchFamily="34" charset="0"/>
        <a:ea typeface="+mn-ea"/>
        <a:cs typeface="+mn-cs"/>
      </a:defRPr>
    </a:lvl1pPr>
    <a:lvl2pPr marL="457200" algn="l" rtl="0" fontAlgn="base">
      <a:spcBef>
        <a:spcPct val="0"/>
      </a:spcBef>
      <a:spcAft>
        <a:spcPct val="0"/>
      </a:spcAft>
      <a:defRPr sz="1200" kern="1200">
        <a:solidFill>
          <a:srgbClr val="0F5494"/>
        </a:solidFill>
        <a:latin typeface="Verdana" pitchFamily="34" charset="0"/>
        <a:ea typeface="+mn-ea"/>
        <a:cs typeface="+mn-cs"/>
      </a:defRPr>
    </a:lvl2pPr>
    <a:lvl3pPr marL="914400" algn="l" rtl="0" fontAlgn="base">
      <a:spcBef>
        <a:spcPct val="0"/>
      </a:spcBef>
      <a:spcAft>
        <a:spcPct val="0"/>
      </a:spcAft>
      <a:defRPr sz="1200" kern="1200">
        <a:solidFill>
          <a:srgbClr val="0F5494"/>
        </a:solidFill>
        <a:latin typeface="Verdana" pitchFamily="34" charset="0"/>
        <a:ea typeface="+mn-ea"/>
        <a:cs typeface="+mn-cs"/>
      </a:defRPr>
    </a:lvl3pPr>
    <a:lvl4pPr marL="1371600" algn="l" rtl="0" fontAlgn="base">
      <a:spcBef>
        <a:spcPct val="0"/>
      </a:spcBef>
      <a:spcAft>
        <a:spcPct val="0"/>
      </a:spcAft>
      <a:defRPr sz="1200" kern="1200">
        <a:solidFill>
          <a:srgbClr val="0F5494"/>
        </a:solidFill>
        <a:latin typeface="Verdana" pitchFamily="34" charset="0"/>
        <a:ea typeface="+mn-ea"/>
        <a:cs typeface="+mn-cs"/>
      </a:defRPr>
    </a:lvl4pPr>
    <a:lvl5pPr marL="1828800" algn="l" rtl="0" fontAlgn="base">
      <a:spcBef>
        <a:spcPct val="0"/>
      </a:spcBef>
      <a:spcAft>
        <a:spcPct val="0"/>
      </a:spcAft>
      <a:defRPr sz="1200" kern="1200">
        <a:solidFill>
          <a:srgbClr val="0F5494"/>
        </a:solidFill>
        <a:latin typeface="Verdana" pitchFamily="34" charset="0"/>
        <a:ea typeface="+mn-ea"/>
        <a:cs typeface="+mn-cs"/>
      </a:defRPr>
    </a:lvl5pPr>
    <a:lvl6pPr marL="2286000" algn="l" defTabSz="914400" rtl="0" eaLnBrk="1" latinLnBrk="0" hangingPunct="1">
      <a:defRPr sz="1200" kern="1200">
        <a:solidFill>
          <a:srgbClr val="0F5494"/>
        </a:solidFill>
        <a:latin typeface="Verdana" pitchFamily="34" charset="0"/>
        <a:ea typeface="+mn-ea"/>
        <a:cs typeface="+mn-cs"/>
      </a:defRPr>
    </a:lvl6pPr>
    <a:lvl7pPr marL="2743200" algn="l" defTabSz="914400" rtl="0" eaLnBrk="1" latinLnBrk="0" hangingPunct="1">
      <a:defRPr sz="1200" kern="1200">
        <a:solidFill>
          <a:srgbClr val="0F5494"/>
        </a:solidFill>
        <a:latin typeface="Verdana" pitchFamily="34" charset="0"/>
        <a:ea typeface="+mn-ea"/>
        <a:cs typeface="+mn-cs"/>
      </a:defRPr>
    </a:lvl7pPr>
    <a:lvl8pPr marL="3200400" algn="l" defTabSz="914400" rtl="0" eaLnBrk="1" latinLnBrk="0" hangingPunct="1">
      <a:defRPr sz="1200" kern="1200">
        <a:solidFill>
          <a:srgbClr val="0F5494"/>
        </a:solidFill>
        <a:latin typeface="Verdana" pitchFamily="34" charset="0"/>
        <a:ea typeface="+mn-ea"/>
        <a:cs typeface="+mn-cs"/>
      </a:defRPr>
    </a:lvl8pPr>
    <a:lvl9pPr marL="3657600" algn="l" defTabSz="914400" rtl="0" eaLnBrk="1" latinLnBrk="0" hangingPunct="1">
      <a:defRPr sz="1200" kern="1200">
        <a:solidFill>
          <a:srgbClr val="0F5494"/>
        </a:solidFill>
        <a:latin typeface="Verdana" pitchFamily="34" charset="0"/>
        <a:ea typeface="+mn-ea"/>
        <a:cs typeface="+mn-cs"/>
      </a:defRPr>
    </a:lvl9pPr>
  </p:defaultTextStyle>
  <p:extLst>
    <p:ext uri="{521415D9-36F7-43E2-AB2F-B90AF26B5E84}">
      <p14:sectionLst xmlns:p14="http://schemas.microsoft.com/office/powerpoint/2010/main">
        <p14:section name="Default Section" id="{00432507-4B81-4402-946A-D604F17CDB75}">
          <p14:sldIdLst>
            <p14:sldId id="256"/>
            <p14:sldId id="549"/>
            <p14:sldId id="550"/>
            <p14:sldId id="524"/>
            <p14:sldId id="561"/>
            <p14:sldId id="530"/>
            <p14:sldId id="551"/>
            <p14:sldId id="548"/>
            <p14:sldId id="541"/>
            <p14:sldId id="542"/>
            <p14:sldId id="574"/>
            <p14:sldId id="331"/>
            <p14:sldId id="538"/>
            <p14:sldId id="552"/>
            <p14:sldId id="527"/>
            <p14:sldId id="554"/>
            <p14:sldId id="547"/>
            <p14:sldId id="467"/>
            <p14:sldId id="575"/>
            <p14:sldId id="577"/>
            <p14:sldId id="571"/>
            <p14:sldId id="543"/>
            <p14:sldId id="277"/>
            <p14:sldId id="413"/>
            <p14:sldId id="555"/>
            <p14:sldId id="420"/>
            <p14:sldId id="553"/>
            <p14:sldId id="559"/>
            <p14:sldId id="560"/>
            <p14:sldId id="563"/>
            <p14:sldId id="564"/>
            <p14:sldId id="565"/>
            <p14:sldId id="566"/>
            <p14:sldId id="568"/>
            <p14:sldId id="569"/>
            <p14:sldId id="570"/>
          </p14:sldIdLst>
        </p14:section>
        <p14:section name="Untitled Section" id="{526569C8-21A2-42A4-B22E-D51533210BD7}">
          <p14:sldIdLst>
            <p14:sldId id="572"/>
            <p14:sldId id="546"/>
            <p14:sldId id="576"/>
            <p14:sldId id="276"/>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LVI Donatella (ECHO)" initials="DS" lastIdx="1" clrIdx="0"/>
  <p:cmAuthor id="1" name="Anne Simon" initials="AS" lastIdx="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EAFF"/>
    <a:srgbClr val="0F5494"/>
    <a:srgbClr val="F88A1C"/>
    <a:srgbClr val="F27D08"/>
    <a:srgbClr val="E5F8FF"/>
    <a:srgbClr val="168032"/>
    <a:srgbClr val="FFED00"/>
    <a:srgbClr val="E72D19"/>
    <a:srgbClr val="863000"/>
    <a:srgbClr val="2A0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28" autoAdjust="0"/>
  </p:normalViewPr>
  <p:slideViewPr>
    <p:cSldViewPr>
      <p:cViewPr>
        <p:scale>
          <a:sx n="94" d="100"/>
          <a:sy n="94" d="100"/>
        </p:scale>
        <p:origin x="-1520" y="31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8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notesMaster" Target="notesMasters/notesMaster1.xml"/><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commentAuthors" Target="commentAuthors.xml"/><Relationship Id="rId4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150" Type="http://schemas.microsoft.com/office/2015/10/relationships/revisionInfo" Target="revisionInfo.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net1.cec.eu.int\ECHO\COMMON\RESTRICTED\MIC\04_EUCP%20MECHANISM\STATISTICS\2017\UCPM%20operations%20statistics%20-%20master.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'Int-ext'!$A$3</c:f>
              <c:strCache>
                <c:ptCount val="1"/>
                <c:pt idx="0">
                  <c:v>Internal</c:v>
                </c:pt>
              </c:strCache>
            </c:strRef>
          </c:tx>
          <c:spPr>
            <a:solidFill>
              <a:srgbClr val="0070C0"/>
            </a:solidFill>
          </c:spPr>
          <c:invertIfNegative val="0"/>
          <c:dLbls>
            <c:spPr>
              <a:noFill/>
              <a:ln>
                <a:noFill/>
              </a:ln>
              <a:effectLst/>
            </c:spPr>
            <c:txPr>
              <a:bodyPr/>
              <a:lstStyle/>
              <a:p>
                <a:pPr>
                  <a:defRPr sz="1200" b="0" i="0" u="none" strike="noStrike" baseline="0">
                    <a:solidFill>
                      <a:srgbClr val="000000"/>
                    </a:solidFill>
                    <a:latin typeface="Calibri"/>
                    <a:ea typeface="Calibri"/>
                    <a:cs typeface="Calibri"/>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'Int-ext'!$B$2:$Q$2</c:f>
              <c:numCache>
                <c:formatCode>General</c:formatCode>
                <c:ptCount val="16"/>
                <c:pt idx="0">
                  <c:v>2002.0</c:v>
                </c:pt>
                <c:pt idx="1">
                  <c:v>2003.0</c:v>
                </c:pt>
                <c:pt idx="2">
                  <c:v>2004.0</c:v>
                </c:pt>
                <c:pt idx="3">
                  <c:v>2005.0</c:v>
                </c:pt>
                <c:pt idx="4">
                  <c:v>2006.0</c:v>
                </c:pt>
                <c:pt idx="5">
                  <c:v>2007.0</c:v>
                </c:pt>
                <c:pt idx="6">
                  <c:v>2008.0</c:v>
                </c:pt>
                <c:pt idx="7">
                  <c:v>2009.0</c:v>
                </c:pt>
                <c:pt idx="8">
                  <c:v>2010.0</c:v>
                </c:pt>
                <c:pt idx="9">
                  <c:v>2011.0</c:v>
                </c:pt>
                <c:pt idx="10">
                  <c:v>2012.0</c:v>
                </c:pt>
                <c:pt idx="11">
                  <c:v>2013.0</c:v>
                </c:pt>
                <c:pt idx="12">
                  <c:v>2014.0</c:v>
                </c:pt>
                <c:pt idx="13">
                  <c:v>2015.0</c:v>
                </c:pt>
                <c:pt idx="14">
                  <c:v>2016.0</c:v>
                </c:pt>
                <c:pt idx="15">
                  <c:v>2017.0</c:v>
                </c:pt>
              </c:numCache>
            </c:numRef>
          </c:cat>
          <c:val>
            <c:numRef>
              <c:f>'Int-ext'!$B$3:$Q$3</c:f>
              <c:numCache>
                <c:formatCode>General</c:formatCode>
                <c:ptCount val="16"/>
                <c:pt idx="0">
                  <c:v>3.0</c:v>
                </c:pt>
                <c:pt idx="1">
                  <c:v>5.0</c:v>
                </c:pt>
                <c:pt idx="2">
                  <c:v>1.0</c:v>
                </c:pt>
                <c:pt idx="3">
                  <c:v>6.0</c:v>
                </c:pt>
                <c:pt idx="4">
                  <c:v>8.0</c:v>
                </c:pt>
                <c:pt idx="5">
                  <c:v>10.0</c:v>
                </c:pt>
                <c:pt idx="6">
                  <c:v>4.0</c:v>
                </c:pt>
                <c:pt idx="7">
                  <c:v>10.0</c:v>
                </c:pt>
                <c:pt idx="8">
                  <c:v>11.0</c:v>
                </c:pt>
                <c:pt idx="9">
                  <c:v>4.0</c:v>
                </c:pt>
                <c:pt idx="10">
                  <c:v>8.0</c:v>
                </c:pt>
                <c:pt idx="11">
                  <c:v>4.0</c:v>
                </c:pt>
                <c:pt idx="12">
                  <c:v>7.0</c:v>
                </c:pt>
                <c:pt idx="13">
                  <c:v>6.0</c:v>
                </c:pt>
                <c:pt idx="14">
                  <c:v>8.0</c:v>
                </c:pt>
                <c:pt idx="15">
                  <c:v>12.0</c:v>
                </c:pt>
              </c:numCache>
            </c:numRef>
          </c:val>
          <c:extLst xmlns:c16r2="http://schemas.microsoft.com/office/drawing/2015/06/chart">
            <c:ext xmlns:c16="http://schemas.microsoft.com/office/drawing/2014/chart" uri="{C3380CC4-5D6E-409C-BE32-E72D297353CC}">
              <c16:uniqueId val="{00000000-C510-4E4D-8FFD-5F381217CBA2}"/>
            </c:ext>
          </c:extLst>
        </c:ser>
        <c:ser>
          <c:idx val="1"/>
          <c:order val="1"/>
          <c:tx>
            <c:strRef>
              <c:f>'Int-ext'!$A$4</c:f>
              <c:strCache>
                <c:ptCount val="1"/>
                <c:pt idx="0">
                  <c:v>External</c:v>
                </c:pt>
              </c:strCache>
            </c:strRef>
          </c:tx>
          <c:spPr>
            <a:solidFill>
              <a:srgbClr val="FFC000"/>
            </a:solidFill>
          </c:spPr>
          <c:invertIfNegative val="0"/>
          <c:dLbls>
            <c:spPr>
              <a:noFill/>
              <a:ln>
                <a:noFill/>
              </a:ln>
              <a:effectLst/>
            </c:spPr>
            <c:txPr>
              <a:bodyPr/>
              <a:lstStyle/>
              <a:p>
                <a:pPr>
                  <a:defRPr sz="1200" b="0" i="0" u="none" strike="noStrike" baseline="0">
                    <a:solidFill>
                      <a:srgbClr val="000000"/>
                    </a:solidFill>
                    <a:latin typeface="Calibri"/>
                    <a:ea typeface="Calibri"/>
                    <a:cs typeface="Calibri"/>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'Int-ext'!$B$2:$Q$2</c:f>
              <c:numCache>
                <c:formatCode>General</c:formatCode>
                <c:ptCount val="16"/>
                <c:pt idx="0">
                  <c:v>2002.0</c:v>
                </c:pt>
                <c:pt idx="1">
                  <c:v>2003.0</c:v>
                </c:pt>
                <c:pt idx="2">
                  <c:v>2004.0</c:v>
                </c:pt>
                <c:pt idx="3">
                  <c:v>2005.0</c:v>
                </c:pt>
                <c:pt idx="4">
                  <c:v>2006.0</c:v>
                </c:pt>
                <c:pt idx="5">
                  <c:v>2007.0</c:v>
                </c:pt>
                <c:pt idx="6">
                  <c:v>2008.0</c:v>
                </c:pt>
                <c:pt idx="7">
                  <c:v>2009.0</c:v>
                </c:pt>
                <c:pt idx="8">
                  <c:v>2010.0</c:v>
                </c:pt>
                <c:pt idx="9">
                  <c:v>2011.0</c:v>
                </c:pt>
                <c:pt idx="10">
                  <c:v>2012.0</c:v>
                </c:pt>
                <c:pt idx="11">
                  <c:v>2013.0</c:v>
                </c:pt>
                <c:pt idx="12">
                  <c:v>2014.0</c:v>
                </c:pt>
                <c:pt idx="13">
                  <c:v>2015.0</c:v>
                </c:pt>
                <c:pt idx="14">
                  <c:v>2016.0</c:v>
                </c:pt>
                <c:pt idx="15">
                  <c:v>2017.0</c:v>
                </c:pt>
              </c:numCache>
            </c:numRef>
          </c:cat>
          <c:val>
            <c:numRef>
              <c:f>'Int-ext'!$B$4:$Q$4</c:f>
              <c:numCache>
                <c:formatCode>General</c:formatCode>
                <c:ptCount val="16"/>
                <c:pt idx="1">
                  <c:v>2.0</c:v>
                </c:pt>
                <c:pt idx="2">
                  <c:v>4.0</c:v>
                </c:pt>
                <c:pt idx="3">
                  <c:v>6.0</c:v>
                </c:pt>
                <c:pt idx="4">
                  <c:v>9.0</c:v>
                </c:pt>
                <c:pt idx="5">
                  <c:v>8.0</c:v>
                </c:pt>
                <c:pt idx="6">
                  <c:v>16.0</c:v>
                </c:pt>
                <c:pt idx="7">
                  <c:v>18.0</c:v>
                </c:pt>
                <c:pt idx="8">
                  <c:v>17.0</c:v>
                </c:pt>
                <c:pt idx="9">
                  <c:v>14.0</c:v>
                </c:pt>
                <c:pt idx="10">
                  <c:v>13.0</c:v>
                </c:pt>
                <c:pt idx="11">
                  <c:v>12.0</c:v>
                </c:pt>
                <c:pt idx="12">
                  <c:v>12.0</c:v>
                </c:pt>
                <c:pt idx="13">
                  <c:v>13.0</c:v>
                </c:pt>
                <c:pt idx="14">
                  <c:v>18.0</c:v>
                </c:pt>
                <c:pt idx="15">
                  <c:v>17.0</c:v>
                </c:pt>
              </c:numCache>
            </c:numRef>
          </c:val>
          <c:extLst xmlns:c16r2="http://schemas.microsoft.com/office/drawing/2015/06/chart">
            <c:ext xmlns:c16="http://schemas.microsoft.com/office/drawing/2014/chart" uri="{C3380CC4-5D6E-409C-BE32-E72D297353CC}">
              <c16:uniqueId val="{00000001-C510-4E4D-8FFD-5F381217CBA2}"/>
            </c:ext>
          </c:extLst>
        </c:ser>
        <c:dLbls>
          <c:showLegendKey val="0"/>
          <c:showVal val="0"/>
          <c:showCatName val="0"/>
          <c:showSerName val="0"/>
          <c:showPercent val="0"/>
          <c:showBubbleSize val="0"/>
        </c:dLbls>
        <c:gapWidth val="75"/>
        <c:overlap val="100"/>
        <c:axId val="2108717400"/>
        <c:axId val="2108714264"/>
      </c:barChart>
      <c:catAx>
        <c:axId val="2108717400"/>
        <c:scaling>
          <c:orientation val="minMax"/>
        </c:scaling>
        <c:delete val="0"/>
        <c:axPos val="b"/>
        <c:numFmt formatCode="General" sourceLinked="1"/>
        <c:majorTickMark val="none"/>
        <c:minorTickMark val="none"/>
        <c:tickLblPos val="nextTo"/>
        <c:txPr>
          <a:bodyPr rot="0" vert="horz"/>
          <a:lstStyle/>
          <a:p>
            <a:pPr>
              <a:defRPr sz="1000" b="0" i="0" u="none" strike="noStrike" baseline="0">
                <a:solidFill>
                  <a:srgbClr val="000000"/>
                </a:solidFill>
                <a:latin typeface="Calibri"/>
                <a:ea typeface="Calibri"/>
                <a:cs typeface="Calibri"/>
              </a:defRPr>
            </a:pPr>
            <a:endParaRPr lang="de-DE"/>
          </a:p>
        </c:txPr>
        <c:crossAx val="2108714264"/>
        <c:crosses val="autoZero"/>
        <c:auto val="1"/>
        <c:lblAlgn val="ctr"/>
        <c:lblOffset val="100"/>
        <c:noMultiLvlLbl val="0"/>
      </c:catAx>
      <c:valAx>
        <c:axId val="2108714264"/>
        <c:scaling>
          <c:orientation val="minMax"/>
        </c:scaling>
        <c:delete val="0"/>
        <c:axPos val="l"/>
        <c:numFmt formatCode="General" sourceLinked="1"/>
        <c:majorTickMark val="none"/>
        <c:minorTickMark val="none"/>
        <c:tickLblPos val="nextTo"/>
        <c:txPr>
          <a:bodyPr rot="0" vert="horz"/>
          <a:lstStyle/>
          <a:p>
            <a:pPr>
              <a:defRPr sz="1100" b="0" i="0" u="none" strike="noStrike" baseline="0">
                <a:solidFill>
                  <a:srgbClr val="000000"/>
                </a:solidFill>
                <a:latin typeface="Calibri"/>
                <a:ea typeface="Calibri"/>
                <a:cs typeface="Calibri"/>
              </a:defRPr>
            </a:pPr>
            <a:endParaRPr lang="de-DE"/>
          </a:p>
        </c:txPr>
        <c:crossAx val="2108717400"/>
        <c:crosses val="autoZero"/>
        <c:crossBetween val="between"/>
      </c:valAx>
    </c:plotArea>
    <c:legend>
      <c:legendPos val="b"/>
      <c:layout/>
      <c:overlay val="0"/>
      <c:txPr>
        <a:bodyPr/>
        <a:lstStyle/>
        <a:p>
          <a:pPr>
            <a:defRPr sz="1010" b="0" i="0" u="none" strike="noStrike" baseline="0">
              <a:solidFill>
                <a:srgbClr val="000000"/>
              </a:solidFill>
              <a:latin typeface="Calibri"/>
              <a:ea typeface="Calibri"/>
              <a:cs typeface="Calibri"/>
            </a:defRPr>
          </a:pPr>
          <a:endParaRPr lang="de-DE"/>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de-DE"/>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3A0C7F-9765-4B91-8C6D-C334B01AAC7D}" type="doc">
      <dgm:prSet loTypeId="urn:microsoft.com/office/officeart/2005/8/layout/venn1" loCatId="relationship" qsTypeId="urn:microsoft.com/office/officeart/2005/8/quickstyle/simple1" qsCatId="simple" csTypeId="urn:microsoft.com/office/officeart/2005/8/colors/accent1_2" csCatId="accent1" phldr="1"/>
      <dgm:spPr/>
    </dgm:pt>
    <dgm:pt modelId="{84259BDB-3D1B-474F-A9D8-58897E390D68}">
      <dgm:prSet phldrT="[Text]"/>
      <dgm:spPr>
        <a:solidFill>
          <a:srgbClr val="FFC000">
            <a:alpha val="50000"/>
          </a:srgbClr>
        </a:solidFill>
      </dgm:spPr>
      <dgm:t>
        <a:bodyPr/>
        <a:lstStyle/>
        <a:p>
          <a:endParaRPr lang="en-GB" dirty="0"/>
        </a:p>
      </dgm:t>
    </dgm:pt>
    <dgm:pt modelId="{32BD1DCA-25D5-43EC-8FE6-C64FE1F28ED2}" type="parTrans" cxnId="{E6317624-774F-48D0-A743-E03805B7E15E}">
      <dgm:prSet/>
      <dgm:spPr/>
      <dgm:t>
        <a:bodyPr/>
        <a:lstStyle/>
        <a:p>
          <a:endParaRPr lang="en-GB"/>
        </a:p>
      </dgm:t>
    </dgm:pt>
    <dgm:pt modelId="{DEC5BD23-EA6F-4CBE-95E3-18AF89E13E9A}" type="sibTrans" cxnId="{E6317624-774F-48D0-A743-E03805B7E15E}">
      <dgm:prSet/>
      <dgm:spPr/>
      <dgm:t>
        <a:bodyPr/>
        <a:lstStyle/>
        <a:p>
          <a:endParaRPr lang="en-GB"/>
        </a:p>
      </dgm:t>
    </dgm:pt>
    <dgm:pt modelId="{79EBC4B9-120B-4B3A-890A-A1AE248AB735}">
      <dgm:prSet phldrT="[Text]"/>
      <dgm:spPr>
        <a:solidFill>
          <a:srgbClr val="0070C0">
            <a:alpha val="50000"/>
          </a:srgbClr>
        </a:solidFill>
      </dgm:spPr>
      <dgm:t>
        <a:bodyPr/>
        <a:lstStyle/>
        <a:p>
          <a:endParaRPr lang="en-GB" dirty="0"/>
        </a:p>
      </dgm:t>
    </dgm:pt>
    <dgm:pt modelId="{7BC16461-4240-46A8-8893-0624386921D3}" type="parTrans" cxnId="{3A54B55E-08FF-467B-B57B-B45E9A1AFC75}">
      <dgm:prSet/>
      <dgm:spPr/>
      <dgm:t>
        <a:bodyPr/>
        <a:lstStyle/>
        <a:p>
          <a:endParaRPr lang="en-GB"/>
        </a:p>
      </dgm:t>
    </dgm:pt>
    <dgm:pt modelId="{20E4E27C-1514-4368-BD78-E08E60E7CD6B}" type="sibTrans" cxnId="{3A54B55E-08FF-467B-B57B-B45E9A1AFC75}">
      <dgm:prSet/>
      <dgm:spPr/>
      <dgm:t>
        <a:bodyPr/>
        <a:lstStyle/>
        <a:p>
          <a:endParaRPr lang="en-GB"/>
        </a:p>
      </dgm:t>
    </dgm:pt>
    <dgm:pt modelId="{398369D2-F450-4AF2-BAC6-5F4882C17E89}">
      <dgm:prSet phldrT="[Text]"/>
      <dgm:spPr>
        <a:solidFill>
          <a:srgbClr val="00B050">
            <a:alpha val="50000"/>
          </a:srgbClr>
        </a:solidFill>
      </dgm:spPr>
      <dgm:t>
        <a:bodyPr/>
        <a:lstStyle/>
        <a:p>
          <a:endParaRPr lang="en-GB" dirty="0"/>
        </a:p>
      </dgm:t>
    </dgm:pt>
    <dgm:pt modelId="{62F61FCC-3583-41D6-A8D1-D01CE6486204}" type="parTrans" cxnId="{FCC0D10B-7C0B-4F65-BE57-E50E3ECE7318}">
      <dgm:prSet/>
      <dgm:spPr/>
      <dgm:t>
        <a:bodyPr/>
        <a:lstStyle/>
        <a:p>
          <a:endParaRPr lang="en-GB"/>
        </a:p>
      </dgm:t>
    </dgm:pt>
    <dgm:pt modelId="{2AD81A3F-0644-46B8-B34E-B99263CD50D5}" type="sibTrans" cxnId="{FCC0D10B-7C0B-4F65-BE57-E50E3ECE7318}">
      <dgm:prSet/>
      <dgm:spPr/>
      <dgm:t>
        <a:bodyPr/>
        <a:lstStyle/>
        <a:p>
          <a:endParaRPr lang="en-GB"/>
        </a:p>
      </dgm:t>
    </dgm:pt>
    <dgm:pt modelId="{06E2D110-183D-45FE-8B5C-C1EA3FD36C3B}" type="pres">
      <dgm:prSet presAssocID="{C33A0C7F-9765-4B91-8C6D-C334B01AAC7D}" presName="compositeShape" presStyleCnt="0">
        <dgm:presLayoutVars>
          <dgm:chMax val="7"/>
          <dgm:dir/>
          <dgm:resizeHandles val="exact"/>
        </dgm:presLayoutVars>
      </dgm:prSet>
      <dgm:spPr/>
    </dgm:pt>
    <dgm:pt modelId="{08BEC406-5E02-48DC-85E8-60ABAD0E1CFA}" type="pres">
      <dgm:prSet presAssocID="{84259BDB-3D1B-474F-A9D8-58897E390D68}" presName="circ1" presStyleLbl="vennNode1" presStyleIdx="0" presStyleCnt="3" custScaleX="174098" custScaleY="166667" custLinFactNeighborX="2309" custLinFactNeighborY="947"/>
      <dgm:spPr/>
      <dgm:t>
        <a:bodyPr/>
        <a:lstStyle/>
        <a:p>
          <a:endParaRPr lang="en-GB"/>
        </a:p>
      </dgm:t>
    </dgm:pt>
    <dgm:pt modelId="{129925BC-60D0-4110-9ADA-DA06AD68BA64}" type="pres">
      <dgm:prSet presAssocID="{84259BDB-3D1B-474F-A9D8-58897E390D68}" presName="circ1Tx" presStyleLbl="revTx" presStyleIdx="0" presStyleCnt="0">
        <dgm:presLayoutVars>
          <dgm:chMax val="0"/>
          <dgm:chPref val="0"/>
          <dgm:bulletEnabled val="1"/>
        </dgm:presLayoutVars>
      </dgm:prSet>
      <dgm:spPr/>
      <dgm:t>
        <a:bodyPr/>
        <a:lstStyle/>
        <a:p>
          <a:endParaRPr lang="en-GB"/>
        </a:p>
      </dgm:t>
    </dgm:pt>
    <dgm:pt modelId="{7490B1DE-19A0-4AE9-A2BC-3A90E1614526}" type="pres">
      <dgm:prSet presAssocID="{79EBC4B9-120B-4B3A-890A-A1AE248AB735}" presName="circ2" presStyleLbl="vennNode1" presStyleIdx="1" presStyleCnt="3" custScaleX="40276" custScaleY="40276" custLinFactNeighborX="30522" custLinFactNeighborY="-5060"/>
      <dgm:spPr/>
      <dgm:t>
        <a:bodyPr/>
        <a:lstStyle/>
        <a:p>
          <a:endParaRPr lang="en-GB"/>
        </a:p>
      </dgm:t>
    </dgm:pt>
    <dgm:pt modelId="{D5E29E54-722F-4A98-A6DF-0C1B5DDFF304}" type="pres">
      <dgm:prSet presAssocID="{79EBC4B9-120B-4B3A-890A-A1AE248AB735}" presName="circ2Tx" presStyleLbl="revTx" presStyleIdx="0" presStyleCnt="0">
        <dgm:presLayoutVars>
          <dgm:chMax val="0"/>
          <dgm:chPref val="0"/>
          <dgm:bulletEnabled val="1"/>
        </dgm:presLayoutVars>
      </dgm:prSet>
      <dgm:spPr/>
      <dgm:t>
        <a:bodyPr/>
        <a:lstStyle/>
        <a:p>
          <a:endParaRPr lang="en-GB"/>
        </a:p>
      </dgm:t>
    </dgm:pt>
    <dgm:pt modelId="{15FE7EB9-E458-4590-9936-C82EBAE28F67}" type="pres">
      <dgm:prSet presAssocID="{398369D2-F450-4AF2-BAC6-5F4882C17E89}" presName="circ3" presStyleLbl="vennNode1" presStyleIdx="2" presStyleCnt="3" custScaleX="82878" custScaleY="82878" custLinFactNeighborX="-30342" custLinFactNeighborY="-9420"/>
      <dgm:spPr/>
      <dgm:t>
        <a:bodyPr/>
        <a:lstStyle/>
        <a:p>
          <a:endParaRPr lang="en-GB"/>
        </a:p>
      </dgm:t>
    </dgm:pt>
    <dgm:pt modelId="{060BF265-858C-4931-B55E-1C29DA2FCB6F}" type="pres">
      <dgm:prSet presAssocID="{398369D2-F450-4AF2-BAC6-5F4882C17E89}" presName="circ3Tx" presStyleLbl="revTx" presStyleIdx="0" presStyleCnt="0">
        <dgm:presLayoutVars>
          <dgm:chMax val="0"/>
          <dgm:chPref val="0"/>
          <dgm:bulletEnabled val="1"/>
        </dgm:presLayoutVars>
      </dgm:prSet>
      <dgm:spPr/>
      <dgm:t>
        <a:bodyPr/>
        <a:lstStyle/>
        <a:p>
          <a:endParaRPr lang="en-GB"/>
        </a:p>
      </dgm:t>
    </dgm:pt>
  </dgm:ptLst>
  <dgm:cxnLst>
    <dgm:cxn modelId="{860C28D5-26B9-4140-B542-8802C77C1528}" type="presOf" srcId="{79EBC4B9-120B-4B3A-890A-A1AE248AB735}" destId="{7490B1DE-19A0-4AE9-A2BC-3A90E1614526}" srcOrd="0" destOrd="0" presId="urn:microsoft.com/office/officeart/2005/8/layout/venn1"/>
    <dgm:cxn modelId="{675BBB74-41A7-4B13-9D65-751015C31E82}" type="presOf" srcId="{C33A0C7F-9765-4B91-8C6D-C334B01AAC7D}" destId="{06E2D110-183D-45FE-8B5C-C1EA3FD36C3B}" srcOrd="0" destOrd="0" presId="urn:microsoft.com/office/officeart/2005/8/layout/venn1"/>
    <dgm:cxn modelId="{84A478C2-C8B9-4CDA-824B-2C4566A34700}" type="presOf" srcId="{398369D2-F450-4AF2-BAC6-5F4882C17E89}" destId="{060BF265-858C-4931-B55E-1C29DA2FCB6F}" srcOrd="1" destOrd="0" presId="urn:microsoft.com/office/officeart/2005/8/layout/venn1"/>
    <dgm:cxn modelId="{3A54B55E-08FF-467B-B57B-B45E9A1AFC75}" srcId="{C33A0C7F-9765-4B91-8C6D-C334B01AAC7D}" destId="{79EBC4B9-120B-4B3A-890A-A1AE248AB735}" srcOrd="1" destOrd="0" parTransId="{7BC16461-4240-46A8-8893-0624386921D3}" sibTransId="{20E4E27C-1514-4368-BD78-E08E60E7CD6B}"/>
    <dgm:cxn modelId="{5809EF7C-6381-42C8-9C49-951D19CEB20D}" type="presOf" srcId="{398369D2-F450-4AF2-BAC6-5F4882C17E89}" destId="{15FE7EB9-E458-4590-9936-C82EBAE28F67}" srcOrd="0" destOrd="0" presId="urn:microsoft.com/office/officeart/2005/8/layout/venn1"/>
    <dgm:cxn modelId="{6789A4C3-F205-41E4-8840-13F71DA92031}" type="presOf" srcId="{84259BDB-3D1B-474F-A9D8-58897E390D68}" destId="{129925BC-60D0-4110-9ADA-DA06AD68BA64}" srcOrd="1" destOrd="0" presId="urn:microsoft.com/office/officeart/2005/8/layout/venn1"/>
    <dgm:cxn modelId="{1382C7E1-E5D6-42AC-B017-1F9385B5F4E5}" type="presOf" srcId="{79EBC4B9-120B-4B3A-890A-A1AE248AB735}" destId="{D5E29E54-722F-4A98-A6DF-0C1B5DDFF304}" srcOrd="1" destOrd="0" presId="urn:microsoft.com/office/officeart/2005/8/layout/venn1"/>
    <dgm:cxn modelId="{FCC0D10B-7C0B-4F65-BE57-E50E3ECE7318}" srcId="{C33A0C7F-9765-4B91-8C6D-C334B01AAC7D}" destId="{398369D2-F450-4AF2-BAC6-5F4882C17E89}" srcOrd="2" destOrd="0" parTransId="{62F61FCC-3583-41D6-A8D1-D01CE6486204}" sibTransId="{2AD81A3F-0644-46B8-B34E-B99263CD50D5}"/>
    <dgm:cxn modelId="{E6317624-774F-48D0-A743-E03805B7E15E}" srcId="{C33A0C7F-9765-4B91-8C6D-C334B01AAC7D}" destId="{84259BDB-3D1B-474F-A9D8-58897E390D68}" srcOrd="0" destOrd="0" parTransId="{32BD1DCA-25D5-43EC-8FE6-C64FE1F28ED2}" sibTransId="{DEC5BD23-EA6F-4CBE-95E3-18AF89E13E9A}"/>
    <dgm:cxn modelId="{630BECA9-D3E4-4C9C-8DAD-461B5F74B822}" type="presOf" srcId="{84259BDB-3D1B-474F-A9D8-58897E390D68}" destId="{08BEC406-5E02-48DC-85E8-60ABAD0E1CFA}" srcOrd="0" destOrd="0" presId="urn:microsoft.com/office/officeart/2005/8/layout/venn1"/>
    <dgm:cxn modelId="{3F529D97-1CE8-498D-914C-E4C54EC559FF}" type="presParOf" srcId="{06E2D110-183D-45FE-8B5C-C1EA3FD36C3B}" destId="{08BEC406-5E02-48DC-85E8-60ABAD0E1CFA}" srcOrd="0" destOrd="0" presId="urn:microsoft.com/office/officeart/2005/8/layout/venn1"/>
    <dgm:cxn modelId="{125FF393-6DE4-49E0-B7A0-99C537D105A7}" type="presParOf" srcId="{06E2D110-183D-45FE-8B5C-C1EA3FD36C3B}" destId="{129925BC-60D0-4110-9ADA-DA06AD68BA64}" srcOrd="1" destOrd="0" presId="urn:microsoft.com/office/officeart/2005/8/layout/venn1"/>
    <dgm:cxn modelId="{6598FC6E-5676-4559-9CA7-992EF3657DF2}" type="presParOf" srcId="{06E2D110-183D-45FE-8B5C-C1EA3FD36C3B}" destId="{7490B1DE-19A0-4AE9-A2BC-3A90E1614526}" srcOrd="2" destOrd="0" presId="urn:microsoft.com/office/officeart/2005/8/layout/venn1"/>
    <dgm:cxn modelId="{1E8E5EFF-9DDA-44D4-A5C1-559067D8F9AF}" type="presParOf" srcId="{06E2D110-183D-45FE-8B5C-C1EA3FD36C3B}" destId="{D5E29E54-722F-4A98-A6DF-0C1B5DDFF304}" srcOrd="3" destOrd="0" presId="urn:microsoft.com/office/officeart/2005/8/layout/venn1"/>
    <dgm:cxn modelId="{E393D8EE-ADAE-4C58-9D4C-11FB8D2527D4}" type="presParOf" srcId="{06E2D110-183D-45FE-8B5C-C1EA3FD36C3B}" destId="{15FE7EB9-E458-4590-9936-C82EBAE28F67}" srcOrd="4" destOrd="0" presId="urn:microsoft.com/office/officeart/2005/8/layout/venn1"/>
    <dgm:cxn modelId="{A5D7BB2E-32C7-4A8C-BCA4-497BA0A3A489}" type="presParOf" srcId="{06E2D110-183D-45FE-8B5C-C1EA3FD36C3B}" destId="{060BF265-858C-4931-B55E-1C29DA2FCB6F}"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EC406-5E02-48DC-85E8-60ABAD0E1CFA}">
      <dsp:nvSpPr>
        <dsp:cNvPr id="0" name=""/>
        <dsp:cNvSpPr/>
      </dsp:nvSpPr>
      <dsp:spPr>
        <a:xfrm>
          <a:off x="914991" y="-251632"/>
          <a:ext cx="4682455" cy="4482594"/>
        </a:xfrm>
        <a:prstGeom prst="ellipse">
          <a:avLst/>
        </a:prstGeom>
        <a:solidFill>
          <a:srgbClr val="FFC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GB" sz="6500" kern="1200" dirty="0"/>
        </a:p>
      </dsp:txBody>
      <dsp:txXfrm>
        <a:off x="1539319" y="532821"/>
        <a:ext cx="3433800" cy="2017167"/>
      </dsp:txXfrm>
    </dsp:sp>
    <dsp:sp modelId="{7490B1DE-19A0-4AE9-A2BC-3A90E1614526}">
      <dsp:nvSpPr>
        <dsp:cNvPr id="0" name=""/>
        <dsp:cNvSpPr/>
      </dsp:nvSpPr>
      <dsp:spPr>
        <a:xfrm>
          <a:off x="4443880" y="2967451"/>
          <a:ext cx="1083243" cy="1083243"/>
        </a:xfrm>
        <a:prstGeom prst="ellipse">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endParaRPr lang="en-GB" sz="4200" kern="1200" dirty="0"/>
        </a:p>
      </dsp:txBody>
      <dsp:txXfrm>
        <a:off x="4775172" y="3247289"/>
        <a:ext cx="649946" cy="595784"/>
      </dsp:txXfrm>
    </dsp:sp>
    <dsp:sp modelId="{15FE7EB9-E458-4590-9936-C82EBAE28F67}">
      <dsp:nvSpPr>
        <dsp:cNvPr id="0" name=""/>
        <dsp:cNvSpPr/>
      </dsp:nvSpPr>
      <dsp:spPr>
        <a:xfrm>
          <a:off x="293051" y="2277285"/>
          <a:ext cx="2229046" cy="2229046"/>
        </a:xfrm>
        <a:prstGeom prst="ellipse">
          <a:avLst/>
        </a:prstGeom>
        <a:solidFill>
          <a:srgbClr val="00B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GB" sz="6500" kern="1200" dirty="0"/>
        </a:p>
      </dsp:txBody>
      <dsp:txXfrm>
        <a:off x="502952" y="2853122"/>
        <a:ext cx="1337427" cy="122597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9841" cy="49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t" anchorCtr="0" compatLnSpc="1">
            <a:prstTxWarp prst="textNoShape">
              <a:avLst/>
            </a:prstTxWarp>
          </a:bodyPr>
          <a:lstStyle>
            <a:lvl1pPr>
              <a:defRPr>
                <a:solidFill>
                  <a:schemeClr val="tx1"/>
                </a:solidFill>
                <a:latin typeface="Arial" charset="0"/>
              </a:defRPr>
            </a:lvl1pPr>
          </a:lstStyle>
          <a:p>
            <a:endParaRPr lang="en-GB" altLang="en-US"/>
          </a:p>
        </p:txBody>
      </p:sp>
      <p:sp>
        <p:nvSpPr>
          <p:cNvPr id="37891" name="Rectangle 3"/>
          <p:cNvSpPr>
            <a:spLocks noGrp="1" noChangeArrowheads="1"/>
          </p:cNvSpPr>
          <p:nvPr>
            <p:ph type="dt" sz="quarter" idx="1"/>
          </p:nvPr>
        </p:nvSpPr>
        <p:spPr bwMode="auto">
          <a:xfrm>
            <a:off x="3854183" y="0"/>
            <a:ext cx="2949841" cy="49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t" anchorCtr="0" compatLnSpc="1">
            <a:prstTxWarp prst="textNoShape">
              <a:avLst/>
            </a:prstTxWarp>
          </a:bodyPr>
          <a:lstStyle>
            <a:lvl1pPr algn="r">
              <a:defRPr>
                <a:solidFill>
                  <a:schemeClr val="tx1"/>
                </a:solidFill>
                <a:latin typeface="Arial" charset="0"/>
              </a:defRPr>
            </a:lvl1pPr>
          </a:lstStyle>
          <a:p>
            <a:endParaRPr lang="en-GB" altLang="en-US"/>
          </a:p>
        </p:txBody>
      </p:sp>
      <p:sp>
        <p:nvSpPr>
          <p:cNvPr id="37892" name="Rectangle 4"/>
          <p:cNvSpPr>
            <a:spLocks noGrp="1" noChangeArrowheads="1"/>
          </p:cNvSpPr>
          <p:nvPr>
            <p:ph type="ftr" sz="quarter" idx="2"/>
          </p:nvPr>
        </p:nvSpPr>
        <p:spPr bwMode="auto">
          <a:xfrm>
            <a:off x="0" y="9444749"/>
            <a:ext cx="2949841" cy="49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b" anchorCtr="0" compatLnSpc="1">
            <a:prstTxWarp prst="textNoShape">
              <a:avLst/>
            </a:prstTxWarp>
          </a:bodyPr>
          <a:lstStyle>
            <a:lvl1pPr>
              <a:defRPr>
                <a:solidFill>
                  <a:schemeClr val="tx1"/>
                </a:solidFill>
                <a:latin typeface="Arial" charset="0"/>
              </a:defRPr>
            </a:lvl1pPr>
          </a:lstStyle>
          <a:p>
            <a:endParaRPr lang="en-GB" altLang="en-US"/>
          </a:p>
        </p:txBody>
      </p:sp>
      <p:sp>
        <p:nvSpPr>
          <p:cNvPr id="37893" name="Rectangle 5"/>
          <p:cNvSpPr>
            <a:spLocks noGrp="1" noChangeArrowheads="1"/>
          </p:cNvSpPr>
          <p:nvPr>
            <p:ph type="sldNum" sz="quarter" idx="3"/>
          </p:nvPr>
        </p:nvSpPr>
        <p:spPr bwMode="auto">
          <a:xfrm>
            <a:off x="3854183" y="9444749"/>
            <a:ext cx="2949841" cy="49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b" anchorCtr="0" compatLnSpc="1">
            <a:prstTxWarp prst="textNoShape">
              <a:avLst/>
            </a:prstTxWarp>
          </a:bodyPr>
          <a:lstStyle>
            <a:lvl1pPr algn="r">
              <a:defRPr>
                <a:solidFill>
                  <a:schemeClr val="tx1"/>
                </a:solidFill>
                <a:latin typeface="Arial" charset="0"/>
              </a:defRPr>
            </a:lvl1pPr>
          </a:lstStyle>
          <a:p>
            <a:fld id="{3C61C921-0F14-4569-85F7-7D5E64BA8B7F}" type="slidenum">
              <a:rPr lang="en-GB" altLang="en-US"/>
              <a:pPr/>
              <a:t>‹Nr.›</a:t>
            </a:fld>
            <a:endParaRPr lang="en-GB" altLang="en-US"/>
          </a:p>
        </p:txBody>
      </p:sp>
    </p:spTree>
    <p:extLst>
      <p:ext uri="{BB962C8B-B14F-4D97-AF65-F5344CB8AC3E}">
        <p14:creationId xmlns:p14="http://schemas.microsoft.com/office/powerpoint/2010/main" val="901243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9841" cy="49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t" anchorCtr="0" compatLnSpc="1">
            <a:prstTxWarp prst="textNoShape">
              <a:avLst/>
            </a:prstTxWarp>
          </a:bodyPr>
          <a:lstStyle>
            <a:lvl1pPr>
              <a:defRPr>
                <a:solidFill>
                  <a:schemeClr val="tx1"/>
                </a:solidFill>
                <a:latin typeface="Arial" charset="0"/>
              </a:defRPr>
            </a:lvl1pPr>
          </a:lstStyle>
          <a:p>
            <a:endParaRPr lang="en-GB" altLang="en-US"/>
          </a:p>
        </p:txBody>
      </p:sp>
      <p:sp>
        <p:nvSpPr>
          <p:cNvPr id="36867" name="Rectangle 3"/>
          <p:cNvSpPr>
            <a:spLocks noGrp="1" noChangeArrowheads="1"/>
          </p:cNvSpPr>
          <p:nvPr>
            <p:ph type="dt" idx="1"/>
          </p:nvPr>
        </p:nvSpPr>
        <p:spPr bwMode="auto">
          <a:xfrm>
            <a:off x="3854183" y="0"/>
            <a:ext cx="2949841" cy="49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t" anchorCtr="0" compatLnSpc="1">
            <a:prstTxWarp prst="textNoShape">
              <a:avLst/>
            </a:prstTxWarp>
          </a:bodyPr>
          <a:lstStyle>
            <a:lvl1pPr algn="r">
              <a:defRPr>
                <a:solidFill>
                  <a:schemeClr val="tx1"/>
                </a:solidFill>
                <a:latin typeface="Arial" charset="0"/>
              </a:defRPr>
            </a:lvl1pPr>
          </a:lstStyle>
          <a:p>
            <a:endParaRPr lang="en-GB" altLang="en-US"/>
          </a:p>
        </p:txBody>
      </p:sp>
      <p:sp>
        <p:nvSpPr>
          <p:cNvPr id="36868" name="Rectangle 4"/>
          <p:cNvSpPr>
            <a:spLocks noGrp="1" noRot="1" noChangeAspect="1" noChangeArrowheads="1" noTextEdit="1"/>
          </p:cNvSpPr>
          <p:nvPr>
            <p:ph type="sldImg" idx="2"/>
          </p:nvPr>
        </p:nvSpPr>
        <p:spPr bwMode="auto">
          <a:xfrm>
            <a:off x="917575" y="746125"/>
            <a:ext cx="4972050" cy="37290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0244" y="4723170"/>
            <a:ext cx="5445126" cy="447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6870" name="Rectangle 6"/>
          <p:cNvSpPr>
            <a:spLocks noGrp="1" noChangeArrowheads="1"/>
          </p:cNvSpPr>
          <p:nvPr>
            <p:ph type="ftr" sz="quarter" idx="4"/>
          </p:nvPr>
        </p:nvSpPr>
        <p:spPr bwMode="auto">
          <a:xfrm>
            <a:off x="0" y="9444749"/>
            <a:ext cx="2949841" cy="49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b" anchorCtr="0" compatLnSpc="1">
            <a:prstTxWarp prst="textNoShape">
              <a:avLst/>
            </a:prstTxWarp>
          </a:bodyPr>
          <a:lstStyle>
            <a:lvl1pPr>
              <a:defRPr>
                <a:solidFill>
                  <a:schemeClr val="tx1"/>
                </a:solidFill>
                <a:latin typeface="Arial" charset="0"/>
              </a:defRPr>
            </a:lvl1pPr>
          </a:lstStyle>
          <a:p>
            <a:endParaRPr lang="en-GB" altLang="en-US"/>
          </a:p>
        </p:txBody>
      </p:sp>
      <p:sp>
        <p:nvSpPr>
          <p:cNvPr id="36871" name="Rectangle 7"/>
          <p:cNvSpPr>
            <a:spLocks noGrp="1" noChangeArrowheads="1"/>
          </p:cNvSpPr>
          <p:nvPr>
            <p:ph type="sldNum" sz="quarter" idx="5"/>
          </p:nvPr>
        </p:nvSpPr>
        <p:spPr bwMode="auto">
          <a:xfrm>
            <a:off x="3854183" y="9444749"/>
            <a:ext cx="2949841" cy="49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b" anchorCtr="0" compatLnSpc="1">
            <a:prstTxWarp prst="textNoShape">
              <a:avLst/>
            </a:prstTxWarp>
          </a:bodyPr>
          <a:lstStyle>
            <a:lvl1pPr algn="r">
              <a:defRPr>
                <a:solidFill>
                  <a:schemeClr val="tx1"/>
                </a:solidFill>
                <a:latin typeface="Arial" charset="0"/>
              </a:defRPr>
            </a:lvl1pPr>
          </a:lstStyle>
          <a:p>
            <a:fld id="{EE61A5EA-D0E9-4CB7-AD4D-A8487F4C8185}" type="slidenum">
              <a:rPr lang="en-GB" altLang="en-US"/>
              <a:pPr/>
              <a:t>‹Nr.›</a:t>
            </a:fld>
            <a:endParaRPr lang="en-GB" altLang="en-US"/>
          </a:p>
        </p:txBody>
      </p:sp>
    </p:spTree>
    <p:extLst>
      <p:ext uri="{BB962C8B-B14F-4D97-AF65-F5344CB8AC3E}">
        <p14:creationId xmlns:p14="http://schemas.microsoft.com/office/powerpoint/2010/main" val="15133085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E61A5EA-D0E9-4CB7-AD4D-A8487F4C8185}" type="slidenum">
              <a:rPr lang="en-GB" altLang="en-US" smtClean="0"/>
              <a:pPr/>
              <a:t>1</a:t>
            </a:fld>
            <a:endParaRPr lang="en-GB"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61A5EA-D0E9-4CB7-AD4D-A8487F4C8185}" type="slidenum">
              <a:rPr lang="en-GB" altLang="en-US" smtClean="0"/>
              <a:pPr/>
              <a:t>19</a:t>
            </a:fld>
            <a:endParaRPr lang="en-GB" altLang="en-US"/>
          </a:p>
        </p:txBody>
      </p:sp>
    </p:spTree>
    <p:extLst>
      <p:ext uri="{BB962C8B-B14F-4D97-AF65-F5344CB8AC3E}">
        <p14:creationId xmlns:p14="http://schemas.microsoft.com/office/powerpoint/2010/main" val="3111838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61A5EA-D0E9-4CB7-AD4D-A8487F4C8185}" type="slidenum">
              <a:rPr lang="en-GB" altLang="en-US" smtClean="0"/>
              <a:pPr/>
              <a:t>20</a:t>
            </a:fld>
            <a:endParaRPr lang="en-GB" altLang="en-US"/>
          </a:p>
        </p:txBody>
      </p:sp>
    </p:spTree>
    <p:extLst>
      <p:ext uri="{BB962C8B-B14F-4D97-AF65-F5344CB8AC3E}">
        <p14:creationId xmlns:p14="http://schemas.microsoft.com/office/powerpoint/2010/main" val="3111838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A24104-83D7-4368-A386-0C5BB292BFAE}" type="slidenum">
              <a:rPr lang="en-GB" altLang="en-US" smtClean="0"/>
              <a:pPr/>
              <a:t>21</a:t>
            </a:fld>
            <a:endParaRPr lang="en-GB" altLang="en-US"/>
          </a:p>
        </p:txBody>
      </p:sp>
    </p:spTree>
    <p:extLst>
      <p:ext uri="{BB962C8B-B14F-4D97-AF65-F5344CB8AC3E}">
        <p14:creationId xmlns:p14="http://schemas.microsoft.com/office/powerpoint/2010/main" val="4078926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61A5EA-D0E9-4CB7-AD4D-A8487F4C8185}" type="slidenum">
              <a:rPr lang="en-GB" altLang="en-US" smtClean="0"/>
              <a:pPr/>
              <a:t>23</a:t>
            </a:fld>
            <a:endParaRPr lang="en-GB" altLang="en-US"/>
          </a:p>
        </p:txBody>
      </p:sp>
    </p:spTree>
    <p:extLst>
      <p:ext uri="{BB962C8B-B14F-4D97-AF65-F5344CB8AC3E}">
        <p14:creationId xmlns:p14="http://schemas.microsoft.com/office/powerpoint/2010/main" val="3111838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61A5EA-D0E9-4CB7-AD4D-A8487F4C8185}" type="slidenum">
              <a:rPr lang="en-GB" altLang="en-US" smtClean="0"/>
              <a:pPr/>
              <a:t>24</a:t>
            </a:fld>
            <a:endParaRPr lang="en-GB" altLang="en-US"/>
          </a:p>
        </p:txBody>
      </p:sp>
    </p:spTree>
    <p:extLst>
      <p:ext uri="{BB962C8B-B14F-4D97-AF65-F5344CB8AC3E}">
        <p14:creationId xmlns:p14="http://schemas.microsoft.com/office/powerpoint/2010/main" val="1478215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Out of the </a:t>
            </a:r>
            <a:r>
              <a:rPr lang="fr-BE" dirty="0" smtClean="0"/>
              <a:t>96 </a:t>
            </a:r>
            <a:r>
              <a:rPr lang="fr-BE" dirty="0"/>
              <a:t>activations, </a:t>
            </a:r>
            <a:r>
              <a:rPr lang="fr-BE" dirty="0" smtClean="0"/>
              <a:t>31 </a:t>
            </a:r>
            <a:r>
              <a:rPr lang="fr-BE" dirty="0" err="1"/>
              <a:t>were</a:t>
            </a:r>
            <a:r>
              <a:rPr lang="fr-BE" dirty="0"/>
              <a:t> not </a:t>
            </a:r>
            <a:r>
              <a:rPr lang="fr-BE" dirty="0" err="1"/>
              <a:t>fully</a:t>
            </a:r>
            <a:r>
              <a:rPr lang="fr-BE" dirty="0"/>
              <a:t> met:</a:t>
            </a:r>
          </a:p>
          <a:p>
            <a:pPr marL="171431" indent="-171431">
              <a:buFontTx/>
              <a:buChar char="-"/>
            </a:pPr>
            <a:r>
              <a:rPr lang="fr-BE" dirty="0"/>
              <a:t>8</a:t>
            </a:r>
            <a:r>
              <a:rPr lang="fr-BE" dirty="0" smtClean="0"/>
              <a:t> </a:t>
            </a:r>
            <a:r>
              <a:rPr lang="fr-BE" dirty="0"/>
              <a:t>not met at all</a:t>
            </a:r>
          </a:p>
          <a:p>
            <a:pPr marL="171431" indent="-171431">
              <a:buFontTx/>
              <a:buChar char="-"/>
            </a:pPr>
            <a:r>
              <a:rPr lang="fr-BE" dirty="0" smtClean="0"/>
              <a:t>23 </a:t>
            </a:r>
            <a:r>
              <a:rPr lang="fr-BE" dirty="0" err="1"/>
              <a:t>partially</a:t>
            </a:r>
            <a:r>
              <a:rPr lang="fr-BE" dirty="0"/>
              <a:t> met</a:t>
            </a:r>
          </a:p>
          <a:p>
            <a:pPr marL="171431" indent="-171431">
              <a:buFontTx/>
              <a:buChar char="-"/>
            </a:pPr>
            <a:endParaRPr lang="fr-BE" dirty="0"/>
          </a:p>
          <a:p>
            <a:r>
              <a:rPr lang="fr-BE" dirty="0" err="1"/>
              <a:t>Representing</a:t>
            </a:r>
            <a:r>
              <a:rPr lang="fr-BE" dirty="0"/>
              <a:t> a total of 30% of activations not </a:t>
            </a:r>
            <a:r>
              <a:rPr lang="fr-BE" dirty="0" err="1"/>
              <a:t>fully</a:t>
            </a:r>
            <a:r>
              <a:rPr lang="fr-BE" dirty="0"/>
              <a:t> met.</a:t>
            </a:r>
            <a:endParaRPr lang="en-GB" dirty="0"/>
          </a:p>
        </p:txBody>
      </p:sp>
      <p:sp>
        <p:nvSpPr>
          <p:cNvPr id="4" name="Slide Number Placeholder 3"/>
          <p:cNvSpPr>
            <a:spLocks noGrp="1"/>
          </p:cNvSpPr>
          <p:nvPr>
            <p:ph type="sldNum" sz="quarter" idx="10"/>
          </p:nvPr>
        </p:nvSpPr>
        <p:spPr/>
        <p:txBody>
          <a:bodyPr/>
          <a:lstStyle/>
          <a:p>
            <a:fld id="{56A24104-83D7-4368-A386-0C5BB292BFAE}" type="slidenum">
              <a:rPr lang="en-GB" altLang="en-US" smtClean="0"/>
              <a:pPr/>
              <a:t>28</a:t>
            </a:fld>
            <a:endParaRPr lang="en-GB" altLang="en-US"/>
          </a:p>
        </p:txBody>
      </p:sp>
    </p:spTree>
    <p:extLst>
      <p:ext uri="{BB962C8B-B14F-4D97-AF65-F5344CB8AC3E}">
        <p14:creationId xmlns:p14="http://schemas.microsoft.com/office/powerpoint/2010/main" val="2907014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The positive public perception about </a:t>
            </a:r>
            <a:r>
              <a:rPr lang="fr-BE" dirty="0" err="1" smtClean="0"/>
              <a:t>European</a:t>
            </a:r>
            <a:r>
              <a:rPr lang="fr-BE" baseline="0" dirty="0" smtClean="0"/>
              <a:t> CP </a:t>
            </a:r>
            <a:r>
              <a:rPr lang="fr-BE" baseline="0" dirty="0" err="1" smtClean="0"/>
              <a:t>policy</a:t>
            </a:r>
            <a:r>
              <a:rPr lang="fr-BE" baseline="0" dirty="0" smtClean="0"/>
              <a:t> </a:t>
            </a:r>
            <a:r>
              <a:rPr lang="fr-BE" baseline="0" dirty="0" err="1" smtClean="0"/>
              <a:t>is</a:t>
            </a:r>
            <a:r>
              <a:rPr lang="fr-BE" baseline="0" dirty="0" smtClean="0"/>
              <a:t> not </a:t>
            </a:r>
            <a:r>
              <a:rPr lang="fr-BE" baseline="0" dirty="0" err="1" smtClean="0"/>
              <a:t>fully</a:t>
            </a:r>
            <a:r>
              <a:rPr lang="fr-BE" baseline="0" dirty="0" smtClean="0"/>
              <a:t> </a:t>
            </a:r>
            <a:r>
              <a:rPr lang="fr-BE" baseline="0" dirty="0" err="1" smtClean="0"/>
              <a:t>reflected</a:t>
            </a:r>
            <a:r>
              <a:rPr lang="fr-BE" baseline="0" dirty="0" smtClean="0"/>
              <a:t> in </a:t>
            </a:r>
            <a:r>
              <a:rPr lang="fr-BE" baseline="0" dirty="0" err="1" smtClean="0"/>
              <a:t>its</a:t>
            </a:r>
            <a:r>
              <a:rPr lang="fr-BE" baseline="0" dirty="0" smtClean="0"/>
              <a:t> media </a:t>
            </a:r>
            <a:r>
              <a:rPr lang="fr-BE" baseline="0" dirty="0" err="1" smtClean="0"/>
              <a:t>coverage</a:t>
            </a:r>
            <a:r>
              <a:rPr lang="fr-BE" baseline="0" dirty="0" smtClean="0"/>
              <a:t> or EP Questions.</a:t>
            </a:r>
            <a:endParaRPr lang="en-GB" dirty="0"/>
          </a:p>
        </p:txBody>
      </p:sp>
      <p:sp>
        <p:nvSpPr>
          <p:cNvPr id="4" name="Slide Number Placeholder 3"/>
          <p:cNvSpPr>
            <a:spLocks noGrp="1"/>
          </p:cNvSpPr>
          <p:nvPr>
            <p:ph type="sldNum" sz="quarter" idx="10"/>
          </p:nvPr>
        </p:nvSpPr>
        <p:spPr/>
        <p:txBody>
          <a:bodyPr/>
          <a:lstStyle/>
          <a:p>
            <a:fld id="{56A24104-83D7-4368-A386-0C5BB292BFAE}" type="slidenum">
              <a:rPr lang="en-GB" altLang="en-US" smtClean="0"/>
              <a:pPr/>
              <a:t>29</a:t>
            </a:fld>
            <a:endParaRPr lang="en-GB" altLang="en-US"/>
          </a:p>
        </p:txBody>
      </p:sp>
    </p:spTree>
    <p:extLst>
      <p:ext uri="{BB962C8B-B14F-4D97-AF65-F5344CB8AC3E}">
        <p14:creationId xmlns:p14="http://schemas.microsoft.com/office/powerpoint/2010/main" val="586129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This</a:t>
            </a:r>
            <a:r>
              <a:rPr lang="fr-BE" baseline="0" dirty="0" smtClean="0"/>
              <a:t> </a:t>
            </a:r>
            <a:r>
              <a:rPr lang="fr-BE" baseline="0" dirty="0" err="1" smtClean="0"/>
              <a:t>is</a:t>
            </a:r>
            <a:r>
              <a:rPr lang="fr-BE" baseline="0" dirty="0" smtClean="0"/>
              <a:t> a </a:t>
            </a:r>
            <a:r>
              <a:rPr lang="fr-BE" baseline="0" dirty="0" err="1" smtClean="0"/>
              <a:t>political</a:t>
            </a:r>
            <a:r>
              <a:rPr lang="fr-BE" baseline="0" dirty="0" smtClean="0"/>
              <a:t> initiative, </a:t>
            </a:r>
            <a:r>
              <a:rPr lang="fr-BE" baseline="0" dirty="0" err="1" smtClean="0"/>
              <a:t>initiated</a:t>
            </a:r>
            <a:r>
              <a:rPr lang="fr-BE" baseline="0" dirty="0" smtClean="0"/>
              <a:t> by the </a:t>
            </a:r>
            <a:r>
              <a:rPr lang="fr-BE" baseline="0" dirty="0" err="1" smtClean="0"/>
              <a:t>President</a:t>
            </a:r>
            <a:r>
              <a:rPr lang="fr-BE" baseline="0" dirty="0" smtClean="0"/>
              <a:t> of the Commission and </a:t>
            </a:r>
            <a:r>
              <a:rPr lang="fr-BE" baseline="0" dirty="0" err="1" smtClean="0"/>
              <a:t>with</a:t>
            </a:r>
            <a:r>
              <a:rPr lang="fr-BE" baseline="0" dirty="0" smtClean="0"/>
              <a:t> the full support of the </a:t>
            </a:r>
            <a:r>
              <a:rPr lang="fr-BE" baseline="0" dirty="0" err="1" smtClean="0"/>
              <a:t>College</a:t>
            </a:r>
            <a:r>
              <a:rPr lang="fr-BE" baseline="0" dirty="0" smtClean="0"/>
              <a:t>.</a:t>
            </a:r>
          </a:p>
          <a:p>
            <a:r>
              <a:rPr lang="fr-BE" baseline="0" dirty="0" smtClean="0"/>
              <a:t>It </a:t>
            </a:r>
            <a:r>
              <a:rPr lang="fr-BE" baseline="0" dirty="0" err="1" smtClean="0"/>
              <a:t>contributes</a:t>
            </a:r>
            <a:r>
              <a:rPr lang="fr-BE" baseline="0" dirty="0" smtClean="0"/>
              <a:t> to </a:t>
            </a:r>
            <a:r>
              <a:rPr lang="fr-BE" baseline="0" dirty="0" err="1" smtClean="0"/>
              <a:t>deliver</a:t>
            </a:r>
            <a:r>
              <a:rPr lang="fr-BE" baseline="0" dirty="0" smtClean="0"/>
              <a:t> on a 'Europe </a:t>
            </a:r>
            <a:r>
              <a:rPr lang="fr-BE" baseline="0" dirty="0" err="1" smtClean="0"/>
              <a:t>that</a:t>
            </a:r>
            <a:r>
              <a:rPr lang="fr-BE" baseline="0" dirty="0" smtClean="0"/>
              <a:t> </a:t>
            </a:r>
            <a:r>
              <a:rPr lang="fr-BE" baseline="0" dirty="0" err="1" smtClean="0"/>
              <a:t>protects</a:t>
            </a:r>
            <a:r>
              <a:rPr lang="fr-BE" baseline="0" dirty="0" smtClean="0"/>
              <a:t>'.</a:t>
            </a:r>
            <a:endParaRPr lang="en-GB" dirty="0"/>
          </a:p>
        </p:txBody>
      </p:sp>
      <p:sp>
        <p:nvSpPr>
          <p:cNvPr id="4" name="Slide Number Placeholder 3"/>
          <p:cNvSpPr>
            <a:spLocks noGrp="1"/>
          </p:cNvSpPr>
          <p:nvPr>
            <p:ph type="sldNum" sz="quarter" idx="10"/>
          </p:nvPr>
        </p:nvSpPr>
        <p:spPr/>
        <p:txBody>
          <a:bodyPr/>
          <a:lstStyle/>
          <a:p>
            <a:fld id="{56A24104-83D7-4368-A386-0C5BB292BFAE}" type="slidenum">
              <a:rPr lang="en-GB" altLang="en-US" smtClean="0"/>
              <a:pPr/>
              <a:t>30</a:t>
            </a:fld>
            <a:endParaRPr lang="en-GB" altLang="en-US"/>
          </a:p>
        </p:txBody>
      </p:sp>
    </p:spTree>
    <p:extLst>
      <p:ext uri="{BB962C8B-B14F-4D97-AF65-F5344CB8AC3E}">
        <p14:creationId xmlns:p14="http://schemas.microsoft.com/office/powerpoint/2010/main" val="1259379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The </a:t>
            </a:r>
            <a:r>
              <a:rPr lang="fr-BE" dirty="0" err="1" smtClean="0"/>
              <a:t>working</a:t>
            </a:r>
            <a:r>
              <a:rPr lang="fr-BE" dirty="0" smtClean="0"/>
              <a:t> </a:t>
            </a:r>
            <a:r>
              <a:rPr lang="fr-BE" dirty="0" err="1" smtClean="0"/>
              <a:t>assumption</a:t>
            </a:r>
            <a:r>
              <a:rPr lang="fr-BE" dirty="0" smtClean="0"/>
              <a:t> of </a:t>
            </a:r>
            <a:r>
              <a:rPr lang="fr-BE" dirty="0" err="1" smtClean="0"/>
              <a:t>this</a:t>
            </a:r>
            <a:r>
              <a:rPr lang="fr-BE" dirty="0" smtClean="0"/>
              <a:t> </a:t>
            </a:r>
            <a:r>
              <a:rPr lang="fr-BE" dirty="0" err="1" smtClean="0"/>
              <a:t>proposal</a:t>
            </a:r>
            <a:r>
              <a:rPr lang="fr-BE" dirty="0" smtClean="0"/>
              <a:t> </a:t>
            </a:r>
            <a:r>
              <a:rPr lang="fr-BE" dirty="0" err="1" smtClean="0"/>
              <a:t>is</a:t>
            </a:r>
            <a:r>
              <a:rPr lang="fr-BE" dirty="0" smtClean="0"/>
              <a:t> </a:t>
            </a:r>
            <a:r>
              <a:rPr lang="fr-BE" dirty="0" err="1" smtClean="0"/>
              <a:t>that</a:t>
            </a:r>
            <a:r>
              <a:rPr lang="fr-BE" dirty="0" smtClean="0"/>
              <a:t> </a:t>
            </a:r>
            <a:r>
              <a:rPr lang="fr-BE" dirty="0" err="1" smtClean="0"/>
              <a:t>we</a:t>
            </a:r>
            <a:r>
              <a:rPr lang="fr-BE" dirty="0" smtClean="0"/>
              <a:t> </a:t>
            </a:r>
            <a:r>
              <a:rPr lang="fr-BE" dirty="0" err="1" smtClean="0"/>
              <a:t>keep</a:t>
            </a:r>
            <a:r>
              <a:rPr lang="fr-BE" dirty="0" smtClean="0"/>
              <a:t> the </a:t>
            </a:r>
            <a:r>
              <a:rPr lang="fr-BE" dirty="0" err="1" smtClean="0"/>
              <a:t>same</a:t>
            </a:r>
            <a:r>
              <a:rPr lang="fr-BE" dirty="0" smtClean="0"/>
              <a:t> basic </a:t>
            </a:r>
            <a:r>
              <a:rPr lang="fr-BE" dirty="0" err="1" smtClean="0"/>
              <a:t>principle</a:t>
            </a:r>
            <a:r>
              <a:rPr lang="fr-BE" dirty="0" smtClean="0"/>
              <a:t> of</a:t>
            </a:r>
            <a:r>
              <a:rPr lang="fr-BE" baseline="0" dirty="0" smtClean="0"/>
              <a:t> the </a:t>
            </a:r>
            <a:r>
              <a:rPr lang="fr-BE" baseline="0" dirty="0" err="1" smtClean="0"/>
              <a:t>Mechanism</a:t>
            </a:r>
            <a:r>
              <a:rPr lang="fr-BE" baseline="0" dirty="0" smtClean="0"/>
              <a:t>, and </a:t>
            </a:r>
            <a:r>
              <a:rPr lang="fr-BE" baseline="0" dirty="0" err="1" smtClean="0"/>
              <a:t>that</a:t>
            </a:r>
            <a:r>
              <a:rPr lang="fr-BE" baseline="0" dirty="0" smtClean="0"/>
              <a:t> </a:t>
            </a:r>
            <a:r>
              <a:rPr lang="fr-BE" baseline="0" dirty="0" err="1" smtClean="0"/>
              <a:t>we</a:t>
            </a:r>
            <a:r>
              <a:rPr lang="fr-BE" baseline="0" dirty="0" smtClean="0"/>
              <a:t> </a:t>
            </a:r>
            <a:r>
              <a:rPr lang="fr-BE" baseline="0" dirty="0" err="1" smtClean="0"/>
              <a:t>improve</a:t>
            </a:r>
            <a:r>
              <a:rPr lang="fr-BE" baseline="0" dirty="0" smtClean="0"/>
              <a:t> the system </a:t>
            </a:r>
            <a:r>
              <a:rPr lang="fr-BE" baseline="0" dirty="0" err="1" smtClean="0"/>
              <a:t>based</a:t>
            </a:r>
            <a:r>
              <a:rPr lang="fr-BE" baseline="0" dirty="0" smtClean="0"/>
              <a:t> on </a:t>
            </a:r>
            <a:r>
              <a:rPr lang="fr-BE" baseline="0" dirty="0" err="1" smtClean="0"/>
              <a:t>those</a:t>
            </a:r>
            <a:r>
              <a:rPr lang="fr-BE" baseline="0" dirty="0" smtClean="0"/>
              <a:t> </a:t>
            </a:r>
            <a:r>
              <a:rPr lang="fr-BE" baseline="0" dirty="0" err="1" smtClean="0"/>
              <a:t>principles</a:t>
            </a:r>
            <a:r>
              <a:rPr lang="fr-BE" baseline="0" dirty="0" smtClean="0"/>
              <a:t>.</a:t>
            </a:r>
          </a:p>
          <a:p>
            <a:pPr marL="171431" indent="-171431">
              <a:buFontTx/>
              <a:buChar char="-"/>
            </a:pPr>
            <a:r>
              <a:rPr lang="fr-BE" baseline="0" dirty="0" smtClean="0"/>
              <a:t>Assistance </a:t>
            </a:r>
            <a:r>
              <a:rPr lang="fr-BE" baseline="0" dirty="0" err="1" smtClean="0"/>
              <a:t>upon</a:t>
            </a:r>
            <a:r>
              <a:rPr lang="fr-BE" baseline="0" dirty="0" smtClean="0"/>
              <a:t> </a:t>
            </a:r>
            <a:r>
              <a:rPr lang="fr-BE" baseline="0" dirty="0" err="1" smtClean="0"/>
              <a:t>request</a:t>
            </a:r>
            <a:r>
              <a:rPr lang="fr-BE" baseline="0" dirty="0" smtClean="0"/>
              <a:t>. As </a:t>
            </a:r>
            <a:r>
              <a:rPr lang="fr-BE" baseline="0" dirty="0" err="1" smtClean="0"/>
              <a:t>currently</a:t>
            </a:r>
            <a:r>
              <a:rPr lang="fr-BE" baseline="0" dirty="0" smtClean="0"/>
              <a:t>, the </a:t>
            </a:r>
            <a:r>
              <a:rPr lang="fr-BE" baseline="0" dirty="0" err="1" smtClean="0"/>
              <a:t>Mechanism</a:t>
            </a:r>
            <a:r>
              <a:rPr lang="fr-BE" baseline="0" dirty="0" smtClean="0"/>
              <a:t> </a:t>
            </a:r>
            <a:r>
              <a:rPr lang="fr-BE" baseline="0" dirty="0" err="1" smtClean="0"/>
              <a:t>will</a:t>
            </a:r>
            <a:r>
              <a:rPr lang="fr-BE" baseline="0" dirty="0" smtClean="0"/>
              <a:t> </a:t>
            </a:r>
            <a:r>
              <a:rPr lang="fr-BE" baseline="0" dirty="0" err="1" smtClean="0"/>
              <a:t>only</a:t>
            </a:r>
            <a:r>
              <a:rPr lang="fr-BE" baseline="0" dirty="0" smtClean="0"/>
              <a:t> </a:t>
            </a:r>
            <a:r>
              <a:rPr lang="fr-BE" baseline="0" dirty="0" err="1" smtClean="0"/>
              <a:t>be</a:t>
            </a:r>
            <a:r>
              <a:rPr lang="fr-BE" baseline="0" dirty="0" smtClean="0"/>
              <a:t> </a:t>
            </a:r>
            <a:r>
              <a:rPr lang="fr-BE" baseline="0" dirty="0" err="1" smtClean="0"/>
              <a:t>activated</a:t>
            </a:r>
            <a:r>
              <a:rPr lang="fr-BE" baseline="0" dirty="0" smtClean="0"/>
              <a:t> if </a:t>
            </a:r>
            <a:r>
              <a:rPr lang="fr-BE" baseline="0" dirty="0" err="1" smtClean="0"/>
              <a:t>there</a:t>
            </a:r>
            <a:r>
              <a:rPr lang="fr-BE" baseline="0" dirty="0" smtClean="0"/>
              <a:t> </a:t>
            </a:r>
            <a:r>
              <a:rPr lang="fr-BE" baseline="0" dirty="0" err="1" smtClean="0"/>
              <a:t>is</a:t>
            </a:r>
            <a:r>
              <a:rPr lang="fr-BE" baseline="0" dirty="0" smtClean="0"/>
              <a:t> a </a:t>
            </a:r>
            <a:r>
              <a:rPr lang="fr-BE" baseline="0" dirty="0" err="1" smtClean="0"/>
              <a:t>request</a:t>
            </a:r>
            <a:r>
              <a:rPr lang="fr-BE" baseline="0" dirty="0" smtClean="0"/>
              <a:t> </a:t>
            </a:r>
            <a:r>
              <a:rPr lang="fr-BE" baseline="0" dirty="0" err="1" smtClean="0"/>
              <a:t>from</a:t>
            </a:r>
            <a:r>
              <a:rPr lang="fr-BE" baseline="0" dirty="0" smtClean="0"/>
              <a:t> a MS. No 'right of initiative' for the Commission.</a:t>
            </a:r>
          </a:p>
          <a:p>
            <a:pPr marL="171431" indent="-171431">
              <a:buFontTx/>
              <a:buChar char="-"/>
            </a:pPr>
            <a:r>
              <a:rPr lang="fr-BE" baseline="0" dirty="0" err="1" smtClean="0"/>
              <a:t>Decentralisation</a:t>
            </a:r>
            <a:r>
              <a:rPr lang="fr-BE" baseline="0" dirty="0" smtClean="0"/>
              <a:t>: in </a:t>
            </a:r>
            <a:r>
              <a:rPr lang="fr-BE" baseline="0" dirty="0" err="1" smtClean="0"/>
              <a:t>particular</a:t>
            </a:r>
            <a:r>
              <a:rPr lang="fr-BE" baseline="0" dirty="0" smtClean="0"/>
              <a:t> of </a:t>
            </a:r>
            <a:r>
              <a:rPr lang="fr-BE" baseline="0" dirty="0" err="1" smtClean="0"/>
              <a:t>assets</a:t>
            </a:r>
            <a:r>
              <a:rPr lang="fr-BE" baseline="0" dirty="0" smtClean="0"/>
              <a:t> and </a:t>
            </a:r>
            <a:r>
              <a:rPr lang="fr-BE" baseline="0" dirty="0" err="1" smtClean="0"/>
              <a:t>operational</a:t>
            </a:r>
            <a:r>
              <a:rPr lang="fr-BE" baseline="0" dirty="0" smtClean="0"/>
              <a:t> </a:t>
            </a:r>
            <a:r>
              <a:rPr lang="fr-BE" baseline="0" dirty="0" err="1" smtClean="0"/>
              <a:t>decision-making</a:t>
            </a:r>
            <a:r>
              <a:rPr lang="fr-BE" baseline="0" dirty="0" smtClean="0"/>
              <a:t> on the </a:t>
            </a:r>
            <a:r>
              <a:rPr lang="fr-BE" baseline="0" dirty="0" err="1" smtClean="0"/>
              <a:t>ground</a:t>
            </a:r>
            <a:endParaRPr lang="fr-BE" baseline="0" dirty="0" smtClean="0"/>
          </a:p>
          <a:p>
            <a:pPr marL="171431" indent="-171431">
              <a:buFontTx/>
              <a:buChar char="-"/>
            </a:pPr>
            <a:r>
              <a:rPr lang="fr-BE" baseline="0" dirty="0" smtClean="0"/>
              <a:t>Focus on </a:t>
            </a:r>
            <a:r>
              <a:rPr lang="fr-BE" baseline="0" dirty="0" err="1" smtClean="0"/>
              <a:t>prevention</a:t>
            </a:r>
            <a:r>
              <a:rPr lang="fr-BE" baseline="0" dirty="0" smtClean="0"/>
              <a:t>: </a:t>
            </a:r>
            <a:r>
              <a:rPr lang="fr-BE" baseline="0" dirty="0" err="1" smtClean="0"/>
              <a:t>this</a:t>
            </a:r>
            <a:r>
              <a:rPr lang="fr-BE" baseline="0" dirty="0" smtClean="0"/>
              <a:t> aspect </a:t>
            </a:r>
            <a:r>
              <a:rPr lang="fr-BE" baseline="0" dirty="0" err="1" smtClean="0"/>
              <a:t>is</a:t>
            </a:r>
            <a:r>
              <a:rPr lang="fr-BE" baseline="0" dirty="0" smtClean="0"/>
              <a:t> </a:t>
            </a:r>
            <a:r>
              <a:rPr lang="fr-BE" baseline="0" dirty="0" err="1" smtClean="0"/>
              <a:t>significantly</a:t>
            </a:r>
            <a:r>
              <a:rPr lang="fr-BE" baseline="0" dirty="0" smtClean="0"/>
              <a:t> </a:t>
            </a:r>
            <a:r>
              <a:rPr lang="fr-BE" baseline="0" dirty="0" err="1" smtClean="0"/>
              <a:t>reinforced</a:t>
            </a:r>
            <a:r>
              <a:rPr lang="fr-BE" baseline="0" dirty="0" smtClean="0"/>
              <a:t> in </a:t>
            </a:r>
            <a:r>
              <a:rPr lang="fr-BE" baseline="0" dirty="0" err="1" smtClean="0"/>
              <a:t>this</a:t>
            </a:r>
            <a:r>
              <a:rPr lang="fr-BE" baseline="0" dirty="0" smtClean="0"/>
              <a:t> </a:t>
            </a:r>
            <a:r>
              <a:rPr lang="fr-BE" baseline="0" dirty="0" err="1" smtClean="0"/>
              <a:t>proposal</a:t>
            </a:r>
            <a:r>
              <a:rPr lang="fr-BE" baseline="0" dirty="0" smtClean="0"/>
              <a:t> (</a:t>
            </a:r>
            <a:r>
              <a:rPr lang="fr-BE" baseline="0" dirty="0" err="1" smtClean="0"/>
              <a:t>see</a:t>
            </a:r>
            <a:r>
              <a:rPr lang="fr-BE" baseline="0" dirty="0" smtClean="0"/>
              <a:t> </a:t>
            </a:r>
            <a:r>
              <a:rPr lang="fr-BE" baseline="0" dirty="0" err="1" smtClean="0"/>
              <a:t>further</a:t>
            </a:r>
            <a:r>
              <a:rPr lang="fr-BE" baseline="0" dirty="0" smtClean="0"/>
              <a:t>)</a:t>
            </a:r>
          </a:p>
          <a:p>
            <a:pPr marL="171431" indent="-171431">
              <a:buFontTx/>
              <a:buChar char="-"/>
            </a:pPr>
            <a:r>
              <a:rPr lang="fr-BE" baseline="0" dirty="0" smtClean="0"/>
              <a:t>Non-intrusion: </a:t>
            </a:r>
            <a:r>
              <a:rPr lang="fr-BE" baseline="0" dirty="0" err="1" smtClean="0"/>
              <a:t>subsidiarity</a:t>
            </a:r>
            <a:r>
              <a:rPr lang="fr-BE" baseline="0" dirty="0" smtClean="0"/>
              <a:t> </a:t>
            </a:r>
            <a:r>
              <a:rPr lang="fr-BE" baseline="0" dirty="0" err="1" smtClean="0"/>
              <a:t>is</a:t>
            </a:r>
            <a:r>
              <a:rPr lang="fr-BE" baseline="0" dirty="0" smtClean="0"/>
              <a:t> </a:t>
            </a:r>
            <a:r>
              <a:rPr lang="fr-BE" baseline="0" dirty="0" err="1" smtClean="0"/>
              <a:t>respected</a:t>
            </a:r>
            <a:r>
              <a:rPr lang="fr-BE" baseline="0" dirty="0" smtClean="0"/>
              <a:t>. </a:t>
            </a:r>
            <a:r>
              <a:rPr lang="fr-BE" baseline="0" dirty="0" err="1" smtClean="0"/>
              <a:t>Primarily</a:t>
            </a:r>
            <a:r>
              <a:rPr lang="fr-BE" baseline="0" dirty="0" smtClean="0"/>
              <a:t>, </a:t>
            </a:r>
            <a:r>
              <a:rPr lang="fr-BE" baseline="0" dirty="0" err="1" smtClean="0"/>
              <a:t>this</a:t>
            </a:r>
            <a:r>
              <a:rPr lang="fr-BE" baseline="0" dirty="0" smtClean="0"/>
              <a:t> </a:t>
            </a:r>
            <a:r>
              <a:rPr lang="fr-BE" baseline="0" dirty="0" err="1" smtClean="0"/>
              <a:t>is</a:t>
            </a:r>
            <a:r>
              <a:rPr lang="fr-BE" baseline="0" dirty="0" smtClean="0"/>
              <a:t> a MS </a:t>
            </a:r>
            <a:r>
              <a:rPr lang="fr-BE" baseline="0" dirty="0" err="1" smtClean="0"/>
              <a:t>competence</a:t>
            </a:r>
            <a:r>
              <a:rPr lang="fr-BE" baseline="0" dirty="0" smtClean="0"/>
              <a:t>. Commission </a:t>
            </a:r>
            <a:r>
              <a:rPr lang="fr-BE" baseline="0" dirty="0" err="1" smtClean="0"/>
              <a:t>only</a:t>
            </a:r>
            <a:r>
              <a:rPr lang="fr-BE" baseline="0" dirty="0" smtClean="0"/>
              <a:t> </a:t>
            </a:r>
            <a:r>
              <a:rPr lang="fr-BE" baseline="0" dirty="0" err="1" smtClean="0"/>
              <a:t>supportive</a:t>
            </a:r>
            <a:r>
              <a:rPr lang="fr-BE" baseline="0" dirty="0" smtClean="0"/>
              <a:t> </a:t>
            </a:r>
            <a:r>
              <a:rPr lang="fr-BE" baseline="0" dirty="0" err="1" smtClean="0"/>
              <a:t>role</a:t>
            </a:r>
            <a:r>
              <a:rPr lang="fr-BE" baseline="0" dirty="0" smtClean="0"/>
              <a:t>.</a:t>
            </a:r>
            <a:endParaRPr lang="en-GB" dirty="0"/>
          </a:p>
        </p:txBody>
      </p:sp>
      <p:sp>
        <p:nvSpPr>
          <p:cNvPr id="4" name="Slide Number Placeholder 3"/>
          <p:cNvSpPr>
            <a:spLocks noGrp="1"/>
          </p:cNvSpPr>
          <p:nvPr>
            <p:ph type="sldNum" sz="quarter" idx="10"/>
          </p:nvPr>
        </p:nvSpPr>
        <p:spPr/>
        <p:txBody>
          <a:bodyPr/>
          <a:lstStyle/>
          <a:p>
            <a:fld id="{56A24104-83D7-4368-A386-0C5BB292BFAE}" type="slidenum">
              <a:rPr lang="en-GB" altLang="en-US" smtClean="0"/>
              <a:pPr/>
              <a:t>31</a:t>
            </a:fld>
            <a:endParaRPr lang="en-GB" altLang="en-US"/>
          </a:p>
        </p:txBody>
      </p:sp>
    </p:spTree>
    <p:extLst>
      <p:ext uri="{BB962C8B-B14F-4D97-AF65-F5344CB8AC3E}">
        <p14:creationId xmlns:p14="http://schemas.microsoft.com/office/powerpoint/2010/main" val="2688237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In the area of </a:t>
            </a:r>
            <a:r>
              <a:rPr lang="fr-BE" dirty="0" err="1" smtClean="0"/>
              <a:t>preparedness</a:t>
            </a:r>
            <a:r>
              <a:rPr lang="fr-BE" dirty="0" smtClean="0"/>
              <a:t>/</a:t>
            </a:r>
            <a:r>
              <a:rPr lang="fr-BE" dirty="0" err="1" smtClean="0"/>
              <a:t>response</a:t>
            </a:r>
            <a:r>
              <a:rPr lang="fr-BE" dirty="0" smtClean="0"/>
              <a:t>, the main innovation</a:t>
            </a:r>
            <a:r>
              <a:rPr lang="fr-BE" baseline="0" dirty="0" smtClean="0"/>
              <a:t> </a:t>
            </a:r>
            <a:r>
              <a:rPr lang="fr-BE" baseline="0" dirty="0" err="1" smtClean="0"/>
              <a:t>is</a:t>
            </a:r>
            <a:r>
              <a:rPr lang="fr-BE" baseline="0" dirty="0" smtClean="0"/>
              <a:t> the </a:t>
            </a:r>
            <a:r>
              <a:rPr lang="fr-BE" baseline="0" dirty="0" err="1" smtClean="0"/>
              <a:t>evolution</a:t>
            </a:r>
            <a:r>
              <a:rPr lang="fr-BE" baseline="0" dirty="0" smtClean="0"/>
              <a:t> </a:t>
            </a:r>
            <a:r>
              <a:rPr lang="fr-BE" baseline="0" dirty="0" err="1" smtClean="0"/>
              <a:t>from</a:t>
            </a:r>
            <a:r>
              <a:rPr lang="fr-BE" baseline="0" dirty="0" smtClean="0"/>
              <a:t> a single system of </a:t>
            </a:r>
            <a:r>
              <a:rPr lang="fr-BE" baseline="0" dirty="0" err="1" smtClean="0"/>
              <a:t>voluntary</a:t>
            </a:r>
            <a:r>
              <a:rPr lang="fr-BE" baseline="0" dirty="0" smtClean="0"/>
              <a:t> contributions </a:t>
            </a:r>
            <a:r>
              <a:rPr lang="fr-BE" baseline="0" dirty="0" err="1" smtClean="0"/>
              <a:t>coming</a:t>
            </a:r>
            <a:r>
              <a:rPr lang="fr-BE" baseline="0" dirty="0" smtClean="0"/>
              <a:t> </a:t>
            </a:r>
            <a:r>
              <a:rPr lang="fr-BE" baseline="0" dirty="0" err="1" smtClean="0"/>
              <a:t>from</a:t>
            </a:r>
            <a:r>
              <a:rPr lang="fr-BE" baseline="0" dirty="0" smtClean="0"/>
              <a:t> </a:t>
            </a:r>
            <a:r>
              <a:rPr lang="fr-BE" baseline="0" dirty="0" err="1" smtClean="0"/>
              <a:t>Member</a:t>
            </a:r>
            <a:r>
              <a:rPr lang="fr-BE" baseline="0" dirty="0" smtClean="0"/>
              <a:t> States, to a dual system of </a:t>
            </a:r>
            <a:r>
              <a:rPr lang="fr-BE" baseline="0" dirty="0" err="1" smtClean="0"/>
              <a:t>voluntary</a:t>
            </a:r>
            <a:r>
              <a:rPr lang="fr-BE" baseline="0" dirty="0" smtClean="0"/>
              <a:t> contributions </a:t>
            </a:r>
            <a:r>
              <a:rPr lang="fr-BE" baseline="0" dirty="0" err="1" smtClean="0"/>
              <a:t>from</a:t>
            </a:r>
            <a:r>
              <a:rPr lang="fr-BE" baseline="0" dirty="0" smtClean="0"/>
              <a:t> MS </a:t>
            </a:r>
            <a:r>
              <a:rPr lang="fr-BE" u="sng" baseline="0" dirty="0" smtClean="0"/>
              <a:t>and</a:t>
            </a:r>
            <a:r>
              <a:rPr lang="fr-BE" baseline="0" dirty="0" smtClean="0"/>
              <a:t> </a:t>
            </a:r>
            <a:r>
              <a:rPr lang="fr-BE" baseline="0" dirty="0" err="1" smtClean="0"/>
              <a:t>own</a:t>
            </a:r>
            <a:r>
              <a:rPr lang="fr-BE" baseline="0" dirty="0" smtClean="0"/>
              <a:t> EU </a:t>
            </a:r>
            <a:r>
              <a:rPr lang="fr-BE" baseline="0" dirty="0" err="1" smtClean="0"/>
              <a:t>capacities</a:t>
            </a:r>
            <a:r>
              <a:rPr lang="fr-BE" baseline="0" dirty="0" smtClean="0"/>
              <a:t>.</a:t>
            </a:r>
          </a:p>
          <a:p>
            <a:pPr marL="228917" indent="-228917">
              <a:buAutoNum type="alphaLcParenR"/>
            </a:pPr>
            <a:r>
              <a:rPr lang="fr-BE" baseline="0" dirty="0" smtClean="0"/>
              <a:t>The Voluntary Pool </a:t>
            </a:r>
            <a:r>
              <a:rPr lang="fr-BE" baseline="0" dirty="0" err="1" smtClean="0"/>
              <a:t>is</a:t>
            </a:r>
            <a:r>
              <a:rPr lang="fr-BE" baseline="0" dirty="0" smtClean="0"/>
              <a:t> </a:t>
            </a:r>
            <a:r>
              <a:rPr lang="fr-BE" baseline="0" dirty="0" err="1" smtClean="0"/>
              <a:t>rebranded</a:t>
            </a:r>
            <a:r>
              <a:rPr lang="fr-BE" baseline="0" dirty="0" smtClean="0"/>
              <a:t> as European Civil Protection Pool and the new </a:t>
            </a:r>
            <a:r>
              <a:rPr lang="fr-BE" baseline="0" dirty="0" err="1" smtClean="0"/>
              <a:t>operational</a:t>
            </a:r>
            <a:r>
              <a:rPr lang="fr-BE" baseline="0" dirty="0" smtClean="0"/>
              <a:t> </a:t>
            </a:r>
            <a:r>
              <a:rPr lang="fr-BE" baseline="0" dirty="0" err="1" smtClean="0"/>
              <a:t>capacity</a:t>
            </a:r>
            <a:r>
              <a:rPr lang="fr-BE" baseline="0" dirty="0" smtClean="0"/>
              <a:t> </a:t>
            </a:r>
            <a:r>
              <a:rPr lang="fr-BE" baseline="0" dirty="0" err="1" smtClean="0"/>
              <a:t>is</a:t>
            </a:r>
            <a:r>
              <a:rPr lang="fr-BE" baseline="0" dirty="0" smtClean="0"/>
              <a:t> </a:t>
            </a:r>
            <a:r>
              <a:rPr lang="fr-BE" baseline="0" dirty="0" err="1" smtClean="0"/>
              <a:t>known</a:t>
            </a:r>
            <a:r>
              <a:rPr lang="fr-BE" baseline="0" dirty="0" smtClean="0"/>
              <a:t> as </a:t>
            </a:r>
            <a:r>
              <a:rPr lang="fr-BE" baseline="0" dirty="0" err="1" smtClean="0"/>
              <a:t>rescEU</a:t>
            </a:r>
            <a:r>
              <a:rPr lang="fr-BE" baseline="0" dirty="0" smtClean="0"/>
              <a:t>.</a:t>
            </a:r>
          </a:p>
          <a:p>
            <a:pPr marL="228917" indent="-228917">
              <a:buAutoNum type="alphaLcParenR"/>
            </a:pPr>
            <a:r>
              <a:rPr lang="fr-BE" baseline="0" dirty="0" smtClean="0"/>
              <a:t>For </a:t>
            </a:r>
            <a:r>
              <a:rPr lang="fr-BE" baseline="0" dirty="0" err="1" smtClean="0"/>
              <a:t>rescEU</a:t>
            </a:r>
            <a:r>
              <a:rPr lang="fr-BE" baseline="0" dirty="0" smtClean="0"/>
              <a:t>, the Commission </a:t>
            </a:r>
            <a:r>
              <a:rPr lang="fr-BE" baseline="0" dirty="0" err="1" smtClean="0"/>
              <a:t>will</a:t>
            </a:r>
            <a:r>
              <a:rPr lang="fr-BE" baseline="0" dirty="0" smtClean="0"/>
              <a:t> </a:t>
            </a:r>
            <a:r>
              <a:rPr lang="fr-BE" baseline="0" dirty="0" err="1" smtClean="0"/>
              <a:t>be</a:t>
            </a:r>
            <a:r>
              <a:rPr lang="fr-BE" baseline="0" dirty="0" smtClean="0"/>
              <a:t> able to </a:t>
            </a:r>
            <a:r>
              <a:rPr lang="fr-BE" baseline="0" dirty="0" err="1" smtClean="0"/>
              <a:t>purchase</a:t>
            </a:r>
            <a:r>
              <a:rPr lang="fr-BE" baseline="0" dirty="0" smtClean="0"/>
              <a:t>/</a:t>
            </a:r>
            <a:r>
              <a:rPr lang="fr-BE" baseline="0" dirty="0" err="1" smtClean="0"/>
              <a:t>lease</a:t>
            </a:r>
            <a:r>
              <a:rPr lang="fr-BE" baseline="0" dirty="0" smtClean="0"/>
              <a:t> a set of </a:t>
            </a:r>
            <a:r>
              <a:rPr lang="fr-BE" baseline="0" dirty="0" err="1" smtClean="0"/>
              <a:t>assets</a:t>
            </a:r>
            <a:r>
              <a:rPr lang="fr-BE" baseline="0" dirty="0" smtClean="0"/>
              <a:t> (</a:t>
            </a:r>
            <a:r>
              <a:rPr lang="fr-BE" baseline="0" dirty="0" err="1" smtClean="0"/>
              <a:t>defined</a:t>
            </a:r>
            <a:r>
              <a:rPr lang="fr-BE" baseline="0" dirty="0" smtClean="0"/>
              <a:t> in the </a:t>
            </a:r>
            <a:r>
              <a:rPr lang="fr-BE" baseline="0" dirty="0" err="1" smtClean="0"/>
              <a:t>legislation</a:t>
            </a:r>
            <a:r>
              <a:rPr lang="fr-BE" baseline="0" dirty="0" smtClean="0"/>
              <a:t>: </a:t>
            </a:r>
            <a:r>
              <a:rPr lang="fr-BE" baseline="0" dirty="0" err="1" smtClean="0"/>
              <a:t>aerial</a:t>
            </a:r>
            <a:r>
              <a:rPr lang="fr-BE" baseline="0" dirty="0" smtClean="0"/>
              <a:t> </a:t>
            </a:r>
            <a:r>
              <a:rPr lang="fr-BE" baseline="0" dirty="0" err="1" smtClean="0"/>
              <a:t>means</a:t>
            </a:r>
            <a:r>
              <a:rPr lang="fr-BE" baseline="0" dirty="0" smtClean="0"/>
              <a:t>, HUSAR, HCP, EMT) at 100% and </a:t>
            </a:r>
            <a:r>
              <a:rPr lang="fr-BE" baseline="0" dirty="0" err="1" smtClean="0"/>
              <a:t>will</a:t>
            </a:r>
            <a:r>
              <a:rPr lang="fr-BE" baseline="0" dirty="0" smtClean="0"/>
              <a:t> </a:t>
            </a:r>
            <a:r>
              <a:rPr lang="fr-BE" baseline="0" dirty="0" err="1" smtClean="0"/>
              <a:t>be</a:t>
            </a:r>
            <a:r>
              <a:rPr lang="fr-BE" baseline="0" dirty="0" smtClean="0"/>
              <a:t> in charge of </a:t>
            </a:r>
            <a:r>
              <a:rPr lang="fr-BE" baseline="0" dirty="0" err="1" smtClean="0"/>
              <a:t>managing</a:t>
            </a:r>
            <a:r>
              <a:rPr lang="fr-BE" baseline="0" dirty="0" smtClean="0"/>
              <a:t> </a:t>
            </a:r>
            <a:r>
              <a:rPr lang="fr-BE" baseline="0" dirty="0" err="1" smtClean="0"/>
              <a:t>these</a:t>
            </a:r>
            <a:r>
              <a:rPr lang="fr-BE" baseline="0" dirty="0" smtClean="0"/>
              <a:t> </a:t>
            </a:r>
            <a:r>
              <a:rPr lang="fr-BE" baseline="0" dirty="0" err="1" smtClean="0"/>
              <a:t>assets</a:t>
            </a:r>
            <a:r>
              <a:rPr lang="fr-BE" baseline="0" dirty="0" smtClean="0"/>
              <a:t>.</a:t>
            </a:r>
          </a:p>
          <a:p>
            <a:endParaRPr lang="fr-BE" baseline="0" dirty="0" smtClean="0"/>
          </a:p>
          <a:p>
            <a:r>
              <a:rPr lang="fr-BE" baseline="0" dirty="0" smtClean="0"/>
              <a:t>For </a:t>
            </a:r>
            <a:r>
              <a:rPr lang="fr-BE" baseline="0" dirty="0" err="1" smtClean="0"/>
              <a:t>prevention</a:t>
            </a:r>
            <a:r>
              <a:rPr lang="fr-BE" baseline="0" dirty="0" smtClean="0"/>
              <a:t>, </a:t>
            </a:r>
            <a:r>
              <a:rPr lang="fr-BE" baseline="0" dirty="0" err="1" smtClean="0"/>
              <a:t>see</a:t>
            </a:r>
            <a:r>
              <a:rPr lang="fr-BE" baseline="0" dirty="0" smtClean="0"/>
              <a:t> slides </a:t>
            </a:r>
            <a:r>
              <a:rPr lang="fr-BE" baseline="0" dirty="0" err="1" smtClean="0"/>
              <a:t>below</a:t>
            </a:r>
            <a:r>
              <a:rPr lang="fr-BE" baseline="0" dirty="0" smtClean="0"/>
              <a:t>.</a:t>
            </a:r>
          </a:p>
          <a:p>
            <a:endParaRPr lang="fr-BE" baseline="0" dirty="0" smtClean="0"/>
          </a:p>
          <a:p>
            <a:r>
              <a:rPr lang="fr-BE" baseline="0" dirty="0" smtClean="0"/>
              <a:t>For administrative </a:t>
            </a:r>
            <a:r>
              <a:rPr lang="fr-BE" baseline="0" dirty="0" err="1" smtClean="0"/>
              <a:t>simplificaiton</a:t>
            </a:r>
            <a:r>
              <a:rPr lang="fr-BE" baseline="0" dirty="0" smtClean="0"/>
              <a:t>, </a:t>
            </a:r>
            <a:r>
              <a:rPr lang="fr-BE" baseline="0" dirty="0" err="1" smtClean="0"/>
              <a:t>co-financing</a:t>
            </a:r>
            <a:r>
              <a:rPr lang="fr-BE" baseline="0" dirty="0" smtClean="0"/>
              <a:t> rates for the new ECPP are set at 75%, </a:t>
            </a:r>
            <a:r>
              <a:rPr lang="fr-BE" baseline="0" dirty="0" err="1" smtClean="0"/>
              <a:t>including</a:t>
            </a:r>
            <a:r>
              <a:rPr lang="fr-BE" baseline="0" dirty="0" smtClean="0"/>
              <a:t> </a:t>
            </a:r>
            <a:r>
              <a:rPr lang="fr-BE" baseline="0" dirty="0" err="1" smtClean="0"/>
              <a:t>also</a:t>
            </a:r>
            <a:r>
              <a:rPr lang="fr-BE" baseline="0" dirty="0" smtClean="0"/>
              <a:t> operating </a:t>
            </a:r>
            <a:r>
              <a:rPr lang="fr-BE" baseline="0" dirty="0" err="1" smtClean="0"/>
              <a:t>costs</a:t>
            </a:r>
            <a:r>
              <a:rPr lang="fr-BE" baseline="0" dirty="0" smtClean="0"/>
              <a:t> (</a:t>
            </a:r>
            <a:r>
              <a:rPr lang="fr-BE" baseline="0" dirty="0" err="1" smtClean="0"/>
              <a:t>inside</a:t>
            </a:r>
            <a:r>
              <a:rPr lang="fr-BE" baseline="0" dirty="0" smtClean="0"/>
              <a:t> the EU). This </a:t>
            </a:r>
            <a:r>
              <a:rPr lang="fr-BE" baseline="0" dirty="0" err="1" smtClean="0"/>
              <a:t>constitutes</a:t>
            </a:r>
            <a:r>
              <a:rPr lang="fr-BE" baseline="0" dirty="0" smtClean="0"/>
              <a:t> a major innovation in relation to the </a:t>
            </a:r>
            <a:r>
              <a:rPr lang="fr-BE" baseline="0" dirty="0" err="1" smtClean="0"/>
              <a:t>current</a:t>
            </a:r>
            <a:r>
              <a:rPr lang="fr-BE" baseline="0" dirty="0" smtClean="0"/>
              <a:t> </a:t>
            </a:r>
            <a:r>
              <a:rPr lang="fr-BE" baseline="0" dirty="0" err="1" smtClean="0"/>
              <a:t>framework</a:t>
            </a:r>
            <a:r>
              <a:rPr lang="fr-BE" baseline="0" dirty="0" smtClean="0"/>
              <a:t>.</a:t>
            </a:r>
          </a:p>
          <a:p>
            <a:endParaRPr lang="fr-BE" baseline="0" dirty="0" smtClean="0"/>
          </a:p>
          <a:p>
            <a:r>
              <a:rPr lang="fr-BE" baseline="0" dirty="0" err="1" smtClean="0"/>
              <a:t>Another</a:t>
            </a:r>
            <a:r>
              <a:rPr lang="fr-BE" baseline="0" dirty="0" smtClean="0"/>
              <a:t> innovation </a:t>
            </a:r>
            <a:r>
              <a:rPr lang="fr-BE" baseline="0" dirty="0" err="1" smtClean="0"/>
              <a:t>is</a:t>
            </a:r>
            <a:r>
              <a:rPr lang="fr-BE" baseline="0" dirty="0" smtClean="0"/>
              <a:t> the </a:t>
            </a:r>
            <a:r>
              <a:rPr lang="fr-BE" baseline="0" dirty="0" err="1" smtClean="0"/>
              <a:t>reinforcement</a:t>
            </a:r>
            <a:r>
              <a:rPr lang="fr-BE" baseline="0" dirty="0" smtClean="0"/>
              <a:t> of the training network </a:t>
            </a:r>
            <a:r>
              <a:rPr lang="fr-BE" baseline="0" dirty="0" err="1" smtClean="0"/>
              <a:t>into</a:t>
            </a:r>
            <a:r>
              <a:rPr lang="fr-BE" baseline="0" dirty="0" smtClean="0"/>
              <a:t> a 'Union Civil Protection </a:t>
            </a:r>
            <a:r>
              <a:rPr lang="fr-BE" baseline="0" dirty="0" err="1" smtClean="0"/>
              <a:t>Knowledge</a:t>
            </a:r>
            <a:r>
              <a:rPr lang="fr-BE" baseline="0" dirty="0" smtClean="0"/>
              <a:t> Network'. The change </a:t>
            </a:r>
            <a:r>
              <a:rPr lang="fr-BE" baseline="0" dirty="0" err="1" smtClean="0"/>
              <a:t>is</a:t>
            </a:r>
            <a:r>
              <a:rPr lang="fr-BE" baseline="0" dirty="0" smtClean="0"/>
              <a:t> not major, but </a:t>
            </a:r>
            <a:r>
              <a:rPr lang="fr-BE" baseline="0" dirty="0" err="1" smtClean="0"/>
              <a:t>it</a:t>
            </a:r>
            <a:r>
              <a:rPr lang="fr-BE" baseline="0" dirty="0" smtClean="0"/>
              <a:t> </a:t>
            </a:r>
            <a:r>
              <a:rPr lang="fr-BE" baseline="0" dirty="0" err="1" smtClean="0"/>
              <a:t>implies</a:t>
            </a:r>
            <a:r>
              <a:rPr lang="fr-BE" baseline="0" dirty="0" smtClean="0"/>
              <a:t> a </a:t>
            </a:r>
            <a:r>
              <a:rPr lang="fr-BE" baseline="0" dirty="0" err="1" smtClean="0"/>
              <a:t>stronger</a:t>
            </a:r>
            <a:r>
              <a:rPr lang="fr-BE" baseline="0" dirty="0" smtClean="0"/>
              <a:t> coordination </a:t>
            </a:r>
            <a:r>
              <a:rPr lang="fr-BE" baseline="0" dirty="0" err="1" smtClean="0"/>
              <a:t>role</a:t>
            </a:r>
            <a:r>
              <a:rPr lang="fr-BE" baseline="0" dirty="0" smtClean="0"/>
              <a:t> for the Commission in </a:t>
            </a:r>
            <a:r>
              <a:rPr lang="fr-BE" baseline="0" dirty="0" err="1" smtClean="0"/>
              <a:t>liason</a:t>
            </a:r>
            <a:r>
              <a:rPr lang="fr-BE" baseline="0" dirty="0" smtClean="0"/>
              <a:t> </a:t>
            </a:r>
            <a:r>
              <a:rPr lang="fr-BE" baseline="0" dirty="0" err="1" smtClean="0"/>
              <a:t>with</a:t>
            </a:r>
            <a:r>
              <a:rPr lang="fr-BE" baseline="0" dirty="0" smtClean="0"/>
              <a:t> the </a:t>
            </a:r>
            <a:r>
              <a:rPr lang="fr-BE" baseline="0" dirty="0" err="1" smtClean="0"/>
              <a:t>natioinal</a:t>
            </a:r>
            <a:r>
              <a:rPr lang="fr-BE" baseline="0" dirty="0" smtClean="0"/>
              <a:t> </a:t>
            </a:r>
            <a:r>
              <a:rPr lang="fr-BE" baseline="0" dirty="0" err="1" smtClean="0"/>
              <a:t>authorities</a:t>
            </a:r>
            <a:r>
              <a:rPr lang="fr-BE" baseline="0" dirty="0" smtClean="0"/>
              <a:t> to </a:t>
            </a:r>
            <a:r>
              <a:rPr lang="fr-BE" baseline="0" dirty="0" err="1" smtClean="0"/>
              <a:t>provide</a:t>
            </a:r>
            <a:r>
              <a:rPr lang="fr-BE" baseline="0" dirty="0" smtClean="0"/>
              <a:t> </a:t>
            </a:r>
            <a:r>
              <a:rPr lang="fr-BE" baseline="0" dirty="0" err="1" smtClean="0"/>
              <a:t>specific</a:t>
            </a:r>
            <a:r>
              <a:rPr lang="fr-BE" baseline="0" dirty="0" smtClean="0"/>
              <a:t> UCPM training. This </a:t>
            </a:r>
            <a:r>
              <a:rPr lang="fr-BE" baseline="0" dirty="0" err="1" smtClean="0"/>
              <a:t>is</a:t>
            </a:r>
            <a:r>
              <a:rPr lang="fr-BE" baseline="0" dirty="0" smtClean="0"/>
              <a:t> relevant, </a:t>
            </a:r>
            <a:r>
              <a:rPr lang="fr-BE" baseline="0" dirty="0" err="1" smtClean="0"/>
              <a:t>especially</a:t>
            </a:r>
            <a:r>
              <a:rPr lang="fr-BE" baseline="0" dirty="0" smtClean="0"/>
              <a:t> </a:t>
            </a:r>
            <a:r>
              <a:rPr lang="fr-BE" baseline="0" dirty="0" err="1" smtClean="0"/>
              <a:t>with</a:t>
            </a:r>
            <a:r>
              <a:rPr lang="fr-BE" baseline="0" dirty="0" smtClean="0"/>
              <a:t> the establishment of </a:t>
            </a:r>
            <a:r>
              <a:rPr lang="fr-BE" baseline="0" dirty="0" err="1" smtClean="0"/>
              <a:t>rescEU</a:t>
            </a:r>
            <a:r>
              <a:rPr lang="fr-BE" baseline="0" dirty="0" smtClean="0"/>
              <a:t>.</a:t>
            </a:r>
          </a:p>
        </p:txBody>
      </p:sp>
      <p:sp>
        <p:nvSpPr>
          <p:cNvPr id="4" name="Slide Number Placeholder 3"/>
          <p:cNvSpPr>
            <a:spLocks noGrp="1"/>
          </p:cNvSpPr>
          <p:nvPr>
            <p:ph type="sldNum" sz="quarter" idx="10"/>
          </p:nvPr>
        </p:nvSpPr>
        <p:spPr/>
        <p:txBody>
          <a:bodyPr/>
          <a:lstStyle/>
          <a:p>
            <a:fld id="{56A24104-83D7-4368-A386-0C5BB292BFAE}" type="slidenum">
              <a:rPr lang="en-GB" altLang="en-US" smtClean="0"/>
              <a:pPr/>
              <a:t>32</a:t>
            </a:fld>
            <a:endParaRPr lang="en-GB" altLang="en-US"/>
          </a:p>
        </p:txBody>
      </p:sp>
    </p:spTree>
    <p:extLst>
      <p:ext uri="{BB962C8B-B14F-4D97-AF65-F5344CB8AC3E}">
        <p14:creationId xmlns:p14="http://schemas.microsoft.com/office/powerpoint/2010/main" val="3495479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Natural disasters across the EU and around the world are significantly increasing in their intensity. Natural disasters are also more complex (e.g. simultaneous, multi-hazard and cross-border), which requires new methods to address them.</a:t>
            </a:r>
          </a:p>
          <a:p>
            <a:endParaRPr lang="en-GB" dirty="0"/>
          </a:p>
          <a:p>
            <a:r>
              <a:rPr lang="en-GB" dirty="0"/>
              <a:t>In recent years, the Union has faced a large number of disasters with loss of lives and other damaging consequences for citizens, businesses, communities and the environment. In 2017 alone, 200 people were killed by natural disasters in Europe. Due to </a:t>
            </a:r>
            <a:r>
              <a:rPr lang="en-GB" b="1" dirty="0"/>
              <a:t>climate change </a:t>
            </a:r>
            <a:r>
              <a:rPr lang="en-GB" dirty="0"/>
              <a:t>and a </a:t>
            </a:r>
            <a:r>
              <a:rPr lang="en-GB" b="1" dirty="0"/>
              <a:t>changing risk landscape </a:t>
            </a:r>
            <a:r>
              <a:rPr lang="en-GB" dirty="0"/>
              <a:t>in Europe, these events are and will increasingly become more extreme and complex.</a:t>
            </a:r>
          </a:p>
          <a:p>
            <a:endParaRPr lang="fr-BE" dirty="0"/>
          </a:p>
        </p:txBody>
      </p:sp>
      <p:sp>
        <p:nvSpPr>
          <p:cNvPr id="4" name="Slide Number Placeholder 3"/>
          <p:cNvSpPr>
            <a:spLocks noGrp="1"/>
          </p:cNvSpPr>
          <p:nvPr>
            <p:ph type="sldNum" sz="quarter" idx="10"/>
          </p:nvPr>
        </p:nvSpPr>
        <p:spPr/>
        <p:txBody>
          <a:bodyPr/>
          <a:lstStyle/>
          <a:p>
            <a:fld id="{56A24104-83D7-4368-A386-0C5BB292BFAE}" type="slidenum">
              <a:rPr lang="en-GB" altLang="en-US" smtClean="0"/>
              <a:pPr/>
              <a:t>4</a:t>
            </a:fld>
            <a:endParaRPr lang="en-GB" altLang="en-US"/>
          </a:p>
        </p:txBody>
      </p:sp>
    </p:spTree>
    <p:extLst>
      <p:ext uri="{BB962C8B-B14F-4D97-AF65-F5344CB8AC3E}">
        <p14:creationId xmlns:p14="http://schemas.microsoft.com/office/powerpoint/2010/main" val="2008117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94">
              <a:defRPr/>
            </a:pPr>
            <a:r>
              <a:rPr lang="en-US" dirty="0" smtClean="0"/>
              <a:t>A key pillar of the proposal is</a:t>
            </a:r>
            <a:r>
              <a:rPr lang="en-US" baseline="0" dirty="0" smtClean="0"/>
              <a:t> strengthened prevention. Because only through reducing the risks of disasters can we </a:t>
            </a:r>
            <a:r>
              <a:rPr lang="en-US" baseline="0" dirty="0" err="1" smtClean="0"/>
              <a:t>minimise</a:t>
            </a:r>
            <a:r>
              <a:rPr lang="en-US" baseline="0" dirty="0" smtClean="0"/>
              <a:t> their impacts and deal with them effectively.</a:t>
            </a:r>
            <a:endParaRPr lang="en-GB" dirty="0" smtClean="0"/>
          </a:p>
          <a:p>
            <a:endParaRPr lang="en-US" dirty="0" smtClean="0"/>
          </a:p>
          <a:p>
            <a:r>
              <a:rPr lang="en-US" dirty="0" smtClean="0"/>
              <a:t>Currently,</a:t>
            </a:r>
            <a:r>
              <a:rPr lang="en-US" baseline="0" dirty="0" smtClean="0"/>
              <a:t> w</a:t>
            </a:r>
            <a:r>
              <a:rPr lang="en-US" dirty="0" smtClean="0"/>
              <a:t>e only</a:t>
            </a:r>
            <a:r>
              <a:rPr lang="en-US" baseline="0" dirty="0" smtClean="0"/>
              <a:t> receive </a:t>
            </a:r>
            <a:r>
              <a:rPr lang="en-US" dirty="0" smtClean="0"/>
              <a:t>risk assessment</a:t>
            </a:r>
            <a:r>
              <a:rPr lang="en-US" baseline="0" dirty="0" smtClean="0"/>
              <a:t>s from Member States which they have to submit as part of the legislation. However, the loop needs to be closed and these need to be linked with the rest of the cycle. </a:t>
            </a:r>
            <a:r>
              <a:rPr lang="en-US" b="1" baseline="0" dirty="0" smtClean="0"/>
              <a:t>We also do not know what MS are doing in response to the risks identified</a:t>
            </a:r>
            <a:r>
              <a:rPr lang="en-US" baseline="0" dirty="0" smtClean="0"/>
              <a:t>. The Commission wants to support MS in prevention (also through EU funds) but first needs to know what is already happening at MS level.</a:t>
            </a:r>
          </a:p>
        </p:txBody>
      </p:sp>
      <p:sp>
        <p:nvSpPr>
          <p:cNvPr id="4" name="Slide Number Placeholder 3"/>
          <p:cNvSpPr>
            <a:spLocks noGrp="1"/>
          </p:cNvSpPr>
          <p:nvPr>
            <p:ph type="sldNum" sz="quarter" idx="10"/>
          </p:nvPr>
        </p:nvSpPr>
        <p:spPr/>
        <p:txBody>
          <a:bodyPr/>
          <a:lstStyle/>
          <a:p>
            <a:fld id="{56A24104-83D7-4368-A386-0C5BB292BFAE}" type="slidenum">
              <a:rPr lang="en-GB" altLang="en-US" smtClean="0"/>
              <a:pPr/>
              <a:t>33</a:t>
            </a:fld>
            <a:endParaRPr lang="en-GB" altLang="en-US"/>
          </a:p>
        </p:txBody>
      </p:sp>
    </p:spTree>
    <p:extLst>
      <p:ext uri="{BB962C8B-B14F-4D97-AF65-F5344CB8AC3E}">
        <p14:creationId xmlns:p14="http://schemas.microsoft.com/office/powerpoint/2010/main" val="275750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94">
              <a:defRPr/>
            </a:pPr>
            <a:r>
              <a:rPr lang="en-US" dirty="0" smtClean="0"/>
              <a:t>This slide should serve to illustrate the</a:t>
            </a:r>
            <a:r>
              <a:rPr lang="en-US" baseline="0" dirty="0" smtClean="0"/>
              <a:t> 'hierarchy' of responsibility to respond to disasters. This proposal has subsidiarity firmly embedded.</a:t>
            </a:r>
          </a:p>
          <a:p>
            <a:pPr defTabSz="916094">
              <a:defRPr/>
            </a:pPr>
            <a:r>
              <a:rPr lang="en-US" baseline="0" dirty="0" smtClean="0"/>
              <a:t>National capacities continue to be the first responders. Only if these are overwhelmed, then the ECPP can offer mutual assistance. And only if this is not enough, the new reserve </a:t>
            </a:r>
            <a:r>
              <a:rPr lang="en-US" baseline="0" dirty="0" err="1" smtClean="0"/>
              <a:t>rescEU</a:t>
            </a:r>
            <a:r>
              <a:rPr lang="en-US" baseline="0" dirty="0" smtClean="0"/>
              <a:t> can enter into play.</a:t>
            </a:r>
            <a:endParaRPr lang="en-US" dirty="0" smtClean="0"/>
          </a:p>
          <a:p>
            <a:pPr defTabSz="916094">
              <a:defRPr/>
            </a:pPr>
            <a:endParaRPr lang="en-GB" dirty="0" smtClean="0"/>
          </a:p>
          <a:p>
            <a:pPr defTabSz="916094">
              <a:defRPr/>
            </a:pPr>
            <a:r>
              <a:rPr lang="en-GB" dirty="0" err="1" smtClean="0"/>
              <a:t>rescEU</a:t>
            </a:r>
            <a:r>
              <a:rPr lang="en-GB" baseline="0" dirty="0" smtClean="0"/>
              <a:t> is </a:t>
            </a:r>
            <a:r>
              <a:rPr lang="en-GB" dirty="0" smtClean="0"/>
              <a:t>a reserve at European level of civil protection capabilities such as aerial forest fighting planes, special water pumps, urban search and rescue and field hospitals and emergency medical teams.</a:t>
            </a:r>
          </a:p>
          <a:p>
            <a:pPr defTabSz="916094">
              <a:defRPr/>
            </a:pPr>
            <a:r>
              <a:rPr lang="en-US" baseline="0" dirty="0" smtClean="0"/>
              <a:t>Moreover, as outlined in the Communication, there is the potential to </a:t>
            </a:r>
            <a:r>
              <a:rPr lang="en-US" baseline="0" dirty="0" err="1" smtClean="0"/>
              <a:t>maximise</a:t>
            </a:r>
            <a:r>
              <a:rPr lang="en-US" baseline="0" dirty="0" smtClean="0"/>
              <a:t> the use of European Structural and Investment Funds to </a:t>
            </a:r>
            <a:r>
              <a:rPr lang="en-US" baseline="0" dirty="0" err="1" smtClean="0"/>
              <a:t>strenghten</a:t>
            </a:r>
            <a:r>
              <a:rPr lang="en-US" baseline="0" dirty="0" smtClean="0"/>
              <a:t> the European Civil Protection Pool</a:t>
            </a:r>
            <a:endParaRPr lang="fr-BE" baseline="0" dirty="0" smtClean="0"/>
          </a:p>
          <a:p>
            <a:endParaRPr lang="fr-BE" baseline="0" dirty="0" smtClean="0"/>
          </a:p>
        </p:txBody>
      </p:sp>
      <p:sp>
        <p:nvSpPr>
          <p:cNvPr id="4" name="Slide Number Placeholder 3"/>
          <p:cNvSpPr>
            <a:spLocks noGrp="1"/>
          </p:cNvSpPr>
          <p:nvPr>
            <p:ph type="sldNum" sz="quarter" idx="10"/>
          </p:nvPr>
        </p:nvSpPr>
        <p:spPr/>
        <p:txBody>
          <a:bodyPr/>
          <a:lstStyle/>
          <a:p>
            <a:fld id="{56A24104-83D7-4368-A386-0C5BB292BFAE}" type="slidenum">
              <a:rPr lang="en-GB" altLang="en-US" smtClean="0"/>
              <a:pPr/>
              <a:t>34</a:t>
            </a:fld>
            <a:endParaRPr lang="en-GB" altLang="en-US"/>
          </a:p>
        </p:txBody>
      </p:sp>
    </p:spTree>
    <p:extLst>
      <p:ext uri="{BB962C8B-B14F-4D97-AF65-F5344CB8AC3E}">
        <p14:creationId xmlns:p14="http://schemas.microsoft.com/office/powerpoint/2010/main" val="3495479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This slide </a:t>
            </a:r>
            <a:r>
              <a:rPr lang="fr-BE" dirty="0" err="1" smtClean="0"/>
              <a:t>clearly</a:t>
            </a:r>
            <a:r>
              <a:rPr lang="fr-BE" dirty="0" smtClean="0"/>
              <a:t> </a:t>
            </a:r>
            <a:r>
              <a:rPr lang="fr-BE" dirty="0" err="1" smtClean="0"/>
              <a:t>illustrates</a:t>
            </a:r>
            <a:r>
              <a:rPr lang="fr-BE" dirty="0" smtClean="0"/>
              <a:t> the argument about the</a:t>
            </a:r>
            <a:r>
              <a:rPr lang="fr-BE" baseline="0" dirty="0" smtClean="0"/>
              <a:t> </a:t>
            </a:r>
            <a:r>
              <a:rPr lang="fr-BE" baseline="0" dirty="0" err="1" smtClean="0"/>
              <a:t>insufficient</a:t>
            </a:r>
            <a:r>
              <a:rPr lang="fr-BE" baseline="0" dirty="0" smtClean="0"/>
              <a:t> linkage </a:t>
            </a:r>
            <a:r>
              <a:rPr lang="fr-BE" baseline="0" dirty="0" err="1" smtClean="0"/>
              <a:t>between</a:t>
            </a:r>
            <a:r>
              <a:rPr lang="fr-BE" baseline="0" dirty="0" smtClean="0"/>
              <a:t> the UCPM and </a:t>
            </a:r>
            <a:r>
              <a:rPr lang="fr-BE" baseline="0" dirty="0" err="1" smtClean="0"/>
              <a:t>other</a:t>
            </a:r>
            <a:r>
              <a:rPr lang="fr-BE" baseline="0" dirty="0" smtClean="0"/>
              <a:t> instruments in relation to </a:t>
            </a:r>
            <a:r>
              <a:rPr lang="fr-BE" baseline="0" dirty="0" err="1" smtClean="0"/>
              <a:t>prevention</a:t>
            </a:r>
            <a:r>
              <a:rPr lang="fr-BE" baseline="0" dirty="0" smtClean="0"/>
              <a:t> </a:t>
            </a:r>
            <a:r>
              <a:rPr lang="fr-BE" baseline="0" dirty="0" err="1" smtClean="0"/>
              <a:t>activities</a:t>
            </a:r>
            <a:r>
              <a:rPr lang="fr-BE" baseline="0" dirty="0" smtClean="0"/>
              <a:t>.</a:t>
            </a:r>
          </a:p>
          <a:p>
            <a:r>
              <a:rPr lang="en-GB" dirty="0" smtClean="0"/>
              <a:t>Most of EU funds supporting disaster prevention and management activities are currently earmarked through the </a:t>
            </a:r>
            <a:r>
              <a:rPr lang="en-GB" b="1" dirty="0" smtClean="0"/>
              <a:t>European Structural and Investment Funds:</a:t>
            </a:r>
            <a:endParaRPr lang="en-GB" dirty="0" smtClean="0"/>
          </a:p>
          <a:p>
            <a:pPr marL="171688" indent="-171688">
              <a:buFontTx/>
              <a:buChar char="-"/>
            </a:pPr>
            <a:r>
              <a:rPr lang="en-US" dirty="0" smtClean="0"/>
              <a:t>Over the period of 2014-2020, almost </a:t>
            </a:r>
            <a:r>
              <a:rPr lang="en-US" b="1" dirty="0" smtClean="0"/>
              <a:t>EUR 8 billion have been allocated by 20 Member States for climate change adaptation and disaster prevention</a:t>
            </a:r>
            <a:r>
              <a:rPr lang="en-US" dirty="0" smtClean="0"/>
              <a:t> and management through Cohesion Policy funds, making them the largest source of EU funding in this area</a:t>
            </a:r>
            <a:endParaRPr lang="en-GB" baseline="30000" dirty="0" smtClean="0"/>
          </a:p>
          <a:p>
            <a:pPr marL="171688" indent="-171688">
              <a:buFontTx/>
              <a:buChar char="-"/>
            </a:pPr>
            <a:r>
              <a:rPr lang="en-US" dirty="0" smtClean="0"/>
              <a:t>The </a:t>
            </a:r>
            <a:r>
              <a:rPr lang="en-US" b="1" dirty="0" smtClean="0"/>
              <a:t>European Agricultural Fund for Rural Development (EAFRD</a:t>
            </a:r>
            <a:r>
              <a:rPr lang="en-US" dirty="0" smtClean="0"/>
              <a:t>) includes a focus area on </a:t>
            </a:r>
            <a:r>
              <a:rPr lang="en-US" i="1" dirty="0" smtClean="0"/>
              <a:t>supporting </a:t>
            </a:r>
            <a:r>
              <a:rPr lang="en-US" b="1" i="1" dirty="0" smtClean="0"/>
              <a:t>farm risk prevention and management</a:t>
            </a:r>
            <a:r>
              <a:rPr lang="en-US" i="1" dirty="0" smtClean="0"/>
              <a:t> </a:t>
            </a:r>
            <a:r>
              <a:rPr lang="en-US" dirty="0" smtClean="0"/>
              <a:t>under its priority for rural development. This fund also supports forestry measures which include specific forest fire prevention and restoration measures. Some EUR </a:t>
            </a:r>
            <a:r>
              <a:rPr lang="en-US" b="1" dirty="0" smtClean="0"/>
              <a:t>2,3 billion have been specifically earmarked over the period of 2014-2020 for this purpose.</a:t>
            </a:r>
            <a:r>
              <a:rPr lang="en-US" i="1" dirty="0" smtClean="0"/>
              <a:t> </a:t>
            </a:r>
            <a:r>
              <a:rPr lang="en-US" dirty="0" smtClean="0"/>
              <a:t>A vast majority of the planned measures to support investment in prevention action to reduce the consequences of natural disasters and catastrophic events as well as for the restoration of agricultural land and production potential are yet to be executed in the current programming period. </a:t>
            </a:r>
          </a:p>
          <a:p>
            <a:pPr marL="171688" indent="-171688" defTabSz="914297">
              <a:buFontTx/>
              <a:buChar char="-"/>
              <a:defRPr/>
            </a:pPr>
            <a:r>
              <a:rPr lang="en-US" dirty="0" smtClean="0"/>
              <a:t>Moreover, since 2014</a:t>
            </a:r>
            <a:r>
              <a:rPr lang="en-US" baseline="0" dirty="0" smtClean="0"/>
              <a:t> (and up to 2016), the EU Solidarity Fund, </a:t>
            </a:r>
            <a:r>
              <a:rPr lang="en-US" dirty="0" smtClean="0"/>
              <a:t>as a (re-)financing instrument for emergency and recovery operations following severe natural disasters, the Commission awarded a total amount of over </a:t>
            </a:r>
            <a:r>
              <a:rPr lang="en-US" b="1" dirty="0" smtClean="0"/>
              <a:t>EUR 1.4 billion in EU financial assistance for post-disaster interventions. </a:t>
            </a:r>
            <a:r>
              <a:rPr lang="en-GB" dirty="0"/>
              <a:t>Of the € 1.4 billion only € 11.2 million were allocated to </a:t>
            </a:r>
            <a:r>
              <a:rPr lang="en-GB" b="1" dirty="0"/>
              <a:t>forest fire events</a:t>
            </a:r>
            <a:r>
              <a:rPr lang="en-GB" dirty="0"/>
              <a:t> (in PT and CY). This represent roughly </a:t>
            </a:r>
            <a:r>
              <a:rPr lang="en-GB" b="1" dirty="0"/>
              <a:t>0.8% of the overall aid.</a:t>
            </a:r>
            <a:r>
              <a:rPr lang="en-GB" dirty="0"/>
              <a:t> </a:t>
            </a:r>
          </a:p>
          <a:p>
            <a:pPr marL="171688" indent="-171688">
              <a:buFontTx/>
              <a:buChar char="-"/>
            </a:pPr>
            <a:endParaRPr lang="en-US" dirty="0" smtClean="0"/>
          </a:p>
          <a:p>
            <a:pPr marL="171688" indent="-171688">
              <a:buFontTx/>
              <a:buChar char="-"/>
            </a:pPr>
            <a:endParaRPr lang="en-US" dirty="0" smtClean="0"/>
          </a:p>
          <a:p>
            <a:r>
              <a:rPr lang="fr-BE" dirty="0" smtClean="0"/>
              <a:t>En revanche, UCPM </a:t>
            </a:r>
            <a:r>
              <a:rPr lang="fr-BE" dirty="0" err="1" smtClean="0"/>
              <a:t>funds</a:t>
            </a:r>
            <a:r>
              <a:rPr lang="fr-BE" dirty="0" smtClean="0"/>
              <a:t> for </a:t>
            </a:r>
            <a:r>
              <a:rPr lang="fr-BE" dirty="0" err="1" smtClean="0"/>
              <a:t>prevention&amp;preparedness</a:t>
            </a:r>
            <a:r>
              <a:rPr lang="fr-BE" dirty="0" smtClean="0"/>
              <a:t> for the </a:t>
            </a:r>
            <a:r>
              <a:rPr lang="fr-BE" dirty="0" err="1" smtClean="0"/>
              <a:t>whole</a:t>
            </a:r>
            <a:r>
              <a:rPr lang="fr-BE" dirty="0" smtClean="0"/>
              <a:t> MFF </a:t>
            </a:r>
            <a:r>
              <a:rPr lang="fr-BE" dirty="0" err="1" smtClean="0"/>
              <a:t>period</a:t>
            </a:r>
            <a:r>
              <a:rPr lang="fr-BE" dirty="0" smtClean="0"/>
              <a:t> </a:t>
            </a:r>
            <a:r>
              <a:rPr lang="fr-BE" dirty="0" err="1" smtClean="0"/>
              <a:t>were</a:t>
            </a:r>
            <a:r>
              <a:rPr lang="fr-BE" dirty="0" smtClean="0"/>
              <a:t> 206mil (</a:t>
            </a:r>
            <a:r>
              <a:rPr lang="fr-BE" dirty="0" err="1" smtClean="0"/>
              <a:t>inside</a:t>
            </a:r>
            <a:r>
              <a:rPr lang="fr-BE" dirty="0" smtClean="0"/>
              <a:t>) and 35mil (</a:t>
            </a:r>
            <a:r>
              <a:rPr lang="fr-BE" dirty="0" err="1" smtClean="0"/>
              <a:t>outside</a:t>
            </a:r>
            <a:r>
              <a:rPr lang="fr-BE" dirty="0" smtClean="0"/>
              <a:t>)</a:t>
            </a:r>
            <a:endParaRPr lang="en-US" dirty="0"/>
          </a:p>
        </p:txBody>
      </p:sp>
      <p:sp>
        <p:nvSpPr>
          <p:cNvPr id="4" name="Slide Number Placeholder 3"/>
          <p:cNvSpPr>
            <a:spLocks noGrp="1"/>
          </p:cNvSpPr>
          <p:nvPr>
            <p:ph type="sldNum" sz="quarter" idx="10"/>
          </p:nvPr>
        </p:nvSpPr>
        <p:spPr/>
        <p:txBody>
          <a:bodyPr/>
          <a:lstStyle/>
          <a:p>
            <a:fld id="{56A24104-83D7-4368-A386-0C5BB292BFAE}" type="slidenum">
              <a:rPr lang="en-GB" altLang="en-US" smtClean="0"/>
              <a:pPr/>
              <a:t>35</a:t>
            </a:fld>
            <a:endParaRPr lang="en-GB" altLang="en-US"/>
          </a:p>
        </p:txBody>
      </p:sp>
    </p:spTree>
    <p:extLst>
      <p:ext uri="{BB962C8B-B14F-4D97-AF65-F5344CB8AC3E}">
        <p14:creationId xmlns:p14="http://schemas.microsoft.com/office/powerpoint/2010/main" val="275750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This slide serves to </a:t>
            </a:r>
            <a:r>
              <a:rPr lang="fr-BE" dirty="0" err="1" smtClean="0"/>
              <a:t>summarise</a:t>
            </a:r>
            <a:r>
              <a:rPr lang="fr-BE" dirty="0" smtClean="0"/>
              <a:t> the main </a:t>
            </a:r>
            <a:r>
              <a:rPr lang="fr-BE" dirty="0" err="1" smtClean="0"/>
              <a:t>elements</a:t>
            </a:r>
            <a:r>
              <a:rPr lang="fr-BE" dirty="0" smtClean="0"/>
              <a:t> </a:t>
            </a:r>
            <a:r>
              <a:rPr lang="fr-BE" dirty="0" err="1" smtClean="0"/>
              <a:t>than</a:t>
            </a:r>
            <a:r>
              <a:rPr lang="fr-BE" dirty="0" smtClean="0"/>
              <a:t> </a:t>
            </a:r>
            <a:r>
              <a:rPr lang="fr-BE" dirty="0" err="1" smtClean="0"/>
              <a:t>around</a:t>
            </a:r>
            <a:r>
              <a:rPr lang="fr-BE" dirty="0" smtClean="0"/>
              <a:t> the </a:t>
            </a:r>
            <a:r>
              <a:rPr lang="fr-BE" dirty="0" err="1" smtClean="0"/>
              <a:t>theme</a:t>
            </a:r>
            <a:r>
              <a:rPr lang="fr-BE" dirty="0" smtClean="0"/>
              <a:t> simplification.</a:t>
            </a:r>
          </a:p>
          <a:p>
            <a:pPr marL="171431" indent="-171431">
              <a:buFontTx/>
              <a:buChar char="-"/>
            </a:pPr>
            <a:r>
              <a:rPr lang="fr-BE" baseline="0" dirty="0" smtClean="0"/>
              <a:t>Rates</a:t>
            </a:r>
          </a:p>
          <a:p>
            <a:pPr marL="171431" indent="-171431">
              <a:buFontTx/>
              <a:buChar char="-"/>
            </a:pPr>
            <a:r>
              <a:rPr lang="fr-BE" baseline="0" dirty="0" smtClean="0"/>
              <a:t>De-activation</a:t>
            </a:r>
          </a:p>
          <a:p>
            <a:pPr marL="171431" indent="-171431">
              <a:buFontTx/>
              <a:buChar char="-"/>
            </a:pPr>
            <a:r>
              <a:rPr lang="fr-BE" baseline="0" dirty="0" smtClean="0"/>
              <a:t>Articulation </a:t>
            </a:r>
            <a:r>
              <a:rPr lang="fr-BE" baseline="0" dirty="0" err="1" smtClean="0"/>
              <a:t>with</a:t>
            </a:r>
            <a:r>
              <a:rPr lang="fr-BE" baseline="0" dirty="0" smtClean="0"/>
              <a:t> HAR (to </a:t>
            </a:r>
            <a:r>
              <a:rPr lang="fr-BE" baseline="0" dirty="0" err="1" smtClean="0"/>
              <a:t>cover</a:t>
            </a:r>
            <a:r>
              <a:rPr lang="fr-BE" baseline="0" dirty="0" smtClean="0"/>
              <a:t> </a:t>
            </a:r>
            <a:r>
              <a:rPr lang="fr-BE" baseline="0" dirty="0" err="1" smtClean="0"/>
              <a:t>costs</a:t>
            </a:r>
            <a:r>
              <a:rPr lang="fr-BE" baseline="0" dirty="0" smtClean="0"/>
              <a:t> for </a:t>
            </a:r>
            <a:r>
              <a:rPr lang="fr-BE" baseline="0" dirty="0" err="1" smtClean="0"/>
              <a:t>operaitons</a:t>
            </a:r>
            <a:r>
              <a:rPr lang="fr-BE" baseline="0" dirty="0" smtClean="0"/>
              <a:t> </a:t>
            </a:r>
            <a:r>
              <a:rPr lang="fr-BE" baseline="0" dirty="0" err="1" smtClean="0"/>
              <a:t>outside</a:t>
            </a:r>
            <a:r>
              <a:rPr lang="fr-BE" baseline="0" dirty="0" smtClean="0"/>
              <a:t> the EU), by </a:t>
            </a:r>
            <a:r>
              <a:rPr lang="fr-BE" baseline="0" dirty="0" err="1" smtClean="0"/>
              <a:t>derogation</a:t>
            </a:r>
            <a:r>
              <a:rPr lang="fr-BE" baseline="0" dirty="0" smtClean="0"/>
              <a:t> of </a:t>
            </a:r>
            <a:r>
              <a:rPr lang="fr-BE" baseline="0" dirty="0" err="1" smtClean="0"/>
              <a:t>some</a:t>
            </a:r>
            <a:r>
              <a:rPr lang="fr-BE" baseline="0" dirty="0" smtClean="0"/>
              <a:t> provisions of Financial </a:t>
            </a:r>
            <a:r>
              <a:rPr lang="fr-BE" baseline="0" dirty="0" err="1" smtClean="0"/>
              <a:t>Regulation</a:t>
            </a:r>
            <a:endParaRPr lang="en-GB" dirty="0"/>
          </a:p>
        </p:txBody>
      </p:sp>
      <p:sp>
        <p:nvSpPr>
          <p:cNvPr id="4" name="Slide Number Placeholder 3"/>
          <p:cNvSpPr>
            <a:spLocks noGrp="1"/>
          </p:cNvSpPr>
          <p:nvPr>
            <p:ph type="sldNum" sz="quarter" idx="10"/>
          </p:nvPr>
        </p:nvSpPr>
        <p:spPr/>
        <p:txBody>
          <a:bodyPr/>
          <a:lstStyle/>
          <a:p>
            <a:fld id="{56A24104-83D7-4368-A386-0C5BB292BFAE}" type="slidenum">
              <a:rPr lang="en-GB" altLang="en-US" smtClean="0"/>
              <a:pPr/>
              <a:t>36</a:t>
            </a:fld>
            <a:endParaRPr lang="en-GB" altLang="en-US"/>
          </a:p>
        </p:txBody>
      </p:sp>
    </p:spTree>
    <p:extLst>
      <p:ext uri="{BB962C8B-B14F-4D97-AF65-F5344CB8AC3E}">
        <p14:creationId xmlns:p14="http://schemas.microsoft.com/office/powerpoint/2010/main" val="1505736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A24104-83D7-4368-A386-0C5BB292BFAE}" type="slidenum">
              <a:rPr lang="en-GB" altLang="en-US" smtClean="0"/>
              <a:pPr/>
              <a:t>37</a:t>
            </a:fld>
            <a:endParaRPr lang="en-GB" altLang="en-US"/>
          </a:p>
        </p:txBody>
      </p:sp>
    </p:spTree>
    <p:extLst>
      <p:ext uri="{BB962C8B-B14F-4D97-AF65-F5344CB8AC3E}">
        <p14:creationId xmlns:p14="http://schemas.microsoft.com/office/powerpoint/2010/main" val="3192112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61A5EA-D0E9-4CB7-AD4D-A8487F4C8185}" type="slidenum">
              <a:rPr lang="en-GB" altLang="en-US" smtClean="0"/>
              <a:pPr/>
              <a:t>38</a:t>
            </a:fld>
            <a:endParaRPr lang="en-GB" altLang="en-US"/>
          </a:p>
        </p:txBody>
      </p:sp>
    </p:spTree>
    <p:extLst>
      <p:ext uri="{BB962C8B-B14F-4D97-AF65-F5344CB8AC3E}">
        <p14:creationId xmlns:p14="http://schemas.microsoft.com/office/powerpoint/2010/main" val="4028341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A24104-83D7-4368-A386-0C5BB292BFAE}" type="slidenum">
              <a:rPr lang="en-GB" altLang="en-US" smtClean="0"/>
              <a:pPr/>
              <a:t>39</a:t>
            </a:fld>
            <a:endParaRPr lang="en-GB" altLang="en-US"/>
          </a:p>
        </p:txBody>
      </p:sp>
    </p:spTree>
    <p:extLst>
      <p:ext uri="{BB962C8B-B14F-4D97-AF65-F5344CB8AC3E}">
        <p14:creationId xmlns:p14="http://schemas.microsoft.com/office/powerpoint/2010/main" val="3192112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EDFF2E3B-D4FB-4222-9DA6-1CFC71E8C151}" type="slidenum">
              <a:rPr lang="en-GB" smtClean="0"/>
              <a:pPr>
                <a:defRPr/>
              </a:pPr>
              <a:t>40</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This data</a:t>
            </a:r>
            <a:r>
              <a:rPr lang="fr-BE" baseline="0" dirty="0" smtClean="0"/>
              <a:t> </a:t>
            </a:r>
            <a:r>
              <a:rPr lang="fr-BE" baseline="0" dirty="0" err="1" smtClean="0"/>
              <a:t>comes</a:t>
            </a:r>
            <a:r>
              <a:rPr lang="fr-BE" baseline="0" dirty="0" smtClean="0"/>
              <a:t> </a:t>
            </a:r>
            <a:r>
              <a:rPr lang="fr-BE" baseline="0" dirty="0" err="1" smtClean="0"/>
              <a:t>from</a:t>
            </a:r>
            <a:r>
              <a:rPr lang="fr-BE" baseline="0" dirty="0" smtClean="0"/>
              <a:t> the CRED </a:t>
            </a:r>
            <a:r>
              <a:rPr lang="fr-BE" baseline="0" dirty="0" err="1" smtClean="0"/>
              <a:t>database</a:t>
            </a:r>
            <a:r>
              <a:rPr lang="fr-BE" baseline="0" dirty="0" smtClean="0"/>
              <a:t>.</a:t>
            </a:r>
            <a:endParaRPr lang="en-GB" dirty="0"/>
          </a:p>
        </p:txBody>
      </p:sp>
      <p:sp>
        <p:nvSpPr>
          <p:cNvPr id="4" name="Slide Number Placeholder 3"/>
          <p:cNvSpPr>
            <a:spLocks noGrp="1"/>
          </p:cNvSpPr>
          <p:nvPr>
            <p:ph type="sldNum" sz="quarter" idx="10"/>
          </p:nvPr>
        </p:nvSpPr>
        <p:spPr/>
        <p:txBody>
          <a:bodyPr/>
          <a:lstStyle/>
          <a:p>
            <a:fld id="{56A24104-83D7-4368-A386-0C5BB292BFAE}" type="slidenum">
              <a:rPr lang="en-GB" altLang="en-US" smtClean="0"/>
              <a:pPr/>
              <a:t>5</a:t>
            </a:fld>
            <a:endParaRPr lang="en-GB" altLang="en-US"/>
          </a:p>
        </p:txBody>
      </p:sp>
    </p:spTree>
    <p:extLst>
      <p:ext uri="{BB962C8B-B14F-4D97-AF65-F5344CB8AC3E}">
        <p14:creationId xmlns:p14="http://schemas.microsoft.com/office/powerpoint/2010/main" val="3464816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EFFIS data</a:t>
            </a:r>
            <a:r>
              <a:rPr lang="fr-BE" baseline="0" dirty="0"/>
              <a:t> on </a:t>
            </a:r>
            <a:r>
              <a:rPr lang="fr-BE" baseline="0" dirty="0" err="1"/>
              <a:t>seasonal</a:t>
            </a:r>
            <a:r>
              <a:rPr lang="fr-BE" baseline="0" dirty="0"/>
              <a:t> trend (FF 2017) - </a:t>
            </a:r>
            <a:r>
              <a:rPr lang="fr-BE" baseline="0" dirty="0" err="1"/>
              <a:t>Fires</a:t>
            </a:r>
            <a:r>
              <a:rPr lang="fr-BE" baseline="0" dirty="0"/>
              <a:t> </a:t>
            </a:r>
            <a:r>
              <a:rPr lang="fr-BE" baseline="0" dirty="0" err="1"/>
              <a:t>bigger</a:t>
            </a:r>
            <a:r>
              <a:rPr lang="fr-BE" baseline="0" dirty="0"/>
              <a:t> </a:t>
            </a:r>
            <a:r>
              <a:rPr lang="fr-BE" baseline="0" dirty="0" err="1"/>
              <a:t>than</a:t>
            </a:r>
            <a:r>
              <a:rPr lang="fr-BE" baseline="0" dirty="0"/>
              <a:t> 30 ha</a:t>
            </a:r>
          </a:p>
          <a:p>
            <a:r>
              <a:rPr lang="fr-BE" baseline="0" dirty="0"/>
              <a:t>= 1/3 of </a:t>
            </a:r>
            <a:r>
              <a:rPr lang="fr-BE" baseline="0" dirty="0" err="1"/>
              <a:t>Belgium</a:t>
            </a:r>
            <a:endParaRPr lang="fr-BE" baseline="0" dirty="0"/>
          </a:p>
          <a:p>
            <a:r>
              <a:rPr lang="fr-BE" baseline="0" dirty="0"/>
              <a:t>= x4 Luxembourg</a:t>
            </a:r>
          </a:p>
          <a:p>
            <a:r>
              <a:rPr lang="fr-BE" baseline="0" dirty="0"/>
              <a:t>= x10 Berlin</a:t>
            </a:r>
          </a:p>
          <a:p>
            <a:r>
              <a:rPr lang="fr-BE" baseline="0" dirty="0"/>
              <a:t>= 1.84% of the </a:t>
            </a:r>
            <a:r>
              <a:rPr lang="fr-BE" baseline="0" dirty="0" err="1"/>
              <a:t>entire</a:t>
            </a:r>
            <a:r>
              <a:rPr lang="fr-BE" baseline="0" dirty="0"/>
              <a:t> </a:t>
            </a:r>
            <a:r>
              <a:rPr lang="fr-BE" baseline="0" dirty="0" err="1"/>
              <a:t>forest</a:t>
            </a:r>
            <a:r>
              <a:rPr lang="fr-BE" baseline="0" dirty="0"/>
              <a:t> mass (i.e. 53.8 mil. ha) of the six </a:t>
            </a:r>
            <a:r>
              <a:rPr lang="fr-BE" baseline="0" dirty="0" err="1"/>
              <a:t>most</a:t>
            </a:r>
            <a:r>
              <a:rPr lang="fr-BE" baseline="0" dirty="0"/>
              <a:t> </a:t>
            </a:r>
            <a:r>
              <a:rPr lang="fr-BE" baseline="0" dirty="0" err="1"/>
              <a:t>affected</a:t>
            </a:r>
            <a:r>
              <a:rPr lang="fr-BE" baseline="0" dirty="0"/>
              <a:t> MS by </a:t>
            </a:r>
            <a:r>
              <a:rPr lang="fr-BE" baseline="0" dirty="0" err="1"/>
              <a:t>forest</a:t>
            </a:r>
            <a:r>
              <a:rPr lang="fr-BE" baseline="0" dirty="0"/>
              <a:t> </a:t>
            </a:r>
            <a:r>
              <a:rPr lang="fr-BE" baseline="0" dirty="0" err="1"/>
              <a:t>fires</a:t>
            </a:r>
            <a:r>
              <a:rPr lang="fr-BE" baseline="0" dirty="0"/>
              <a:t> (PT, ES, IT, FR, HR, GR)</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56A24104-83D7-4368-A386-0C5BB292BFAE}" type="slidenum">
              <a:rPr lang="en-GB" altLang="en-US" smtClean="0"/>
              <a:pPr/>
              <a:t>6</a:t>
            </a:fld>
            <a:endParaRPr lang="en-GB" altLang="en-US"/>
          </a:p>
        </p:txBody>
      </p:sp>
    </p:spTree>
    <p:extLst>
      <p:ext uri="{BB962C8B-B14F-4D97-AF65-F5344CB8AC3E}">
        <p14:creationId xmlns:p14="http://schemas.microsoft.com/office/powerpoint/2010/main" val="275750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61A5EA-D0E9-4CB7-AD4D-A8487F4C8185}" type="slidenum">
              <a:rPr lang="en-GB" altLang="en-US" smtClean="0"/>
              <a:pPr/>
              <a:t>8</a:t>
            </a:fld>
            <a:endParaRPr lang="en-GB" altLang="en-US"/>
          </a:p>
        </p:txBody>
      </p:sp>
    </p:spTree>
    <p:extLst>
      <p:ext uri="{BB962C8B-B14F-4D97-AF65-F5344CB8AC3E}">
        <p14:creationId xmlns:p14="http://schemas.microsoft.com/office/powerpoint/2010/main" val="381632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p:spPr>
        <p:txBody>
          <a:bodyPr/>
          <a:lstStyle/>
          <a:p>
            <a:pPr eaLnBrk="1" hangingPunct="1">
              <a:lnSpc>
                <a:spcPct val="80000"/>
              </a:lnSpc>
              <a:buClrTx/>
              <a:defRPr/>
            </a:pPr>
            <a:r>
              <a:rPr lang="en-GB" sz="1200" b="1" dirty="0" smtClean="0"/>
              <a:t>Responsibility</a:t>
            </a:r>
            <a:r>
              <a:rPr lang="en-GB" sz="1200" dirty="0" smtClean="0"/>
              <a:t>: </a:t>
            </a:r>
            <a:r>
              <a:rPr lang="en-GB" sz="1200" i="0" dirty="0" smtClean="0"/>
              <a:t>Member States are responsible for the security and the safety of their citizens and foreigners on their territory.</a:t>
            </a:r>
          </a:p>
          <a:p>
            <a:pPr marL="0" indent="0" eaLnBrk="1" hangingPunct="1">
              <a:lnSpc>
                <a:spcPct val="80000"/>
              </a:lnSpc>
              <a:buClrTx/>
              <a:buFontTx/>
              <a:buNone/>
              <a:defRPr/>
            </a:pPr>
            <a:endParaRPr lang="en-GB" sz="1200" dirty="0" smtClean="0"/>
          </a:p>
          <a:p>
            <a:pPr eaLnBrk="1" hangingPunct="1">
              <a:lnSpc>
                <a:spcPct val="80000"/>
              </a:lnSpc>
              <a:buClrTx/>
              <a:defRPr/>
            </a:pPr>
            <a:r>
              <a:rPr lang="en-GB" sz="1200" b="1" dirty="0" smtClean="0"/>
              <a:t>Solidarity</a:t>
            </a:r>
            <a:r>
              <a:rPr lang="en-GB" sz="1200" dirty="0" smtClean="0"/>
              <a:t>: </a:t>
            </a:r>
            <a:r>
              <a:rPr lang="en-GB" sz="1200" i="0" dirty="0" smtClean="0"/>
              <a:t>Member States have the responsibility to support Member States affected by a disaster when needed. (re-enforced by Lisbon Treaty Solidarity Clause).</a:t>
            </a:r>
          </a:p>
          <a:p>
            <a:pPr marL="0" indent="0" eaLnBrk="1" hangingPunct="1">
              <a:lnSpc>
                <a:spcPct val="80000"/>
              </a:lnSpc>
              <a:buClrTx/>
              <a:buFontTx/>
              <a:buNone/>
              <a:defRPr/>
            </a:pPr>
            <a:endParaRPr lang="en-GB" sz="1200" i="0" dirty="0" smtClean="0"/>
          </a:p>
          <a:p>
            <a:pPr eaLnBrk="1" hangingPunct="1">
              <a:lnSpc>
                <a:spcPct val="80000"/>
              </a:lnSpc>
              <a:buClrTx/>
              <a:defRPr/>
            </a:pPr>
            <a:r>
              <a:rPr lang="en-GB" sz="1200" b="1" dirty="0" smtClean="0"/>
              <a:t>Call for assistance</a:t>
            </a:r>
            <a:r>
              <a:rPr lang="en-GB" sz="1200" dirty="0" smtClean="0"/>
              <a:t>: </a:t>
            </a:r>
            <a:r>
              <a:rPr lang="en-GB" sz="1200" i="0" dirty="0" smtClean="0"/>
              <a:t>Member States and third countries  can call for assistance when overwhelmed by a disaster. After needs identification, they are responsible to receive / and for the use of EU/foreign assistance.</a:t>
            </a:r>
          </a:p>
          <a:p>
            <a:pPr marL="0" indent="0" eaLnBrk="1" hangingPunct="1">
              <a:lnSpc>
                <a:spcPct val="80000"/>
              </a:lnSpc>
              <a:buClrTx/>
              <a:buFontTx/>
              <a:buNone/>
              <a:defRPr/>
            </a:pPr>
            <a:endParaRPr lang="en-GB" sz="1200" dirty="0" smtClean="0"/>
          </a:p>
          <a:p>
            <a:pPr eaLnBrk="1" hangingPunct="1">
              <a:lnSpc>
                <a:spcPct val="80000"/>
              </a:lnSpc>
              <a:buClrTx/>
              <a:defRPr/>
            </a:pPr>
            <a:r>
              <a:rPr lang="en-GB" sz="1200" b="1" dirty="0" smtClean="0"/>
              <a:t>Voluntary</a:t>
            </a:r>
            <a:r>
              <a:rPr lang="en-GB" sz="1200" dirty="0" smtClean="0"/>
              <a:t>: </a:t>
            </a:r>
            <a:r>
              <a:rPr lang="en-GB" sz="1200" i="0" dirty="0" smtClean="0"/>
              <a:t>The level of support / assistance is determined by the Member State providing assistance.</a:t>
            </a:r>
          </a:p>
          <a:p>
            <a:pPr eaLnBrk="1" hangingPunct="1">
              <a:lnSpc>
                <a:spcPct val="80000"/>
              </a:lnSpc>
              <a:buClrTx/>
              <a:defRPr/>
            </a:pPr>
            <a:endParaRPr lang="de-DE" sz="1200" dirty="0" smtClean="0"/>
          </a:p>
          <a:p>
            <a:pPr eaLnBrk="1" hangingPunct="1">
              <a:lnSpc>
                <a:spcPct val="80000"/>
              </a:lnSpc>
              <a:buClrTx/>
              <a:defRPr/>
            </a:pPr>
            <a:r>
              <a:rPr lang="en-GB" sz="1200" b="1" dirty="0" smtClean="0"/>
              <a:t>Commission as facilitator: </a:t>
            </a:r>
            <a:r>
              <a:rPr lang="en-GB" sz="1200" i="0" dirty="0" smtClean="0"/>
              <a:t>EU supports preparation, facilitates cooperation, coordination and complements MS.  (Art. 196 Lisbon Treaty).</a:t>
            </a:r>
            <a:endParaRPr lang="fr-BE" sz="1200" i="0" dirty="0" smtClean="0"/>
          </a:p>
          <a:p>
            <a:endParaRPr lang="en-US" altLang="en-US" dirty="0" smtClean="0"/>
          </a:p>
        </p:txBody>
      </p:sp>
      <p:sp>
        <p:nvSpPr>
          <p:cNvPr id="20480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9F5A210-8C47-4F85-84E2-7A1A79539A20}" type="slidenum">
              <a:rPr lang="en-GB" altLang="en-US" smtClean="0"/>
              <a:pPr eaLnBrk="1" hangingPunct="1">
                <a:spcBef>
                  <a:spcPct val="0"/>
                </a:spcBef>
              </a:pPr>
              <a:t>9</a:t>
            </a:fld>
            <a:endParaRPr lang="en-GB"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p:spPr>
        <p:txBody>
          <a:bodyPr/>
          <a:lstStyle/>
          <a:p>
            <a:pPr>
              <a:buClrTx/>
              <a:defRPr/>
            </a:pPr>
            <a:r>
              <a:rPr lang="en-GB" sz="1200" b="1" i="0" dirty="0" err="1" smtClean="0"/>
              <a:t>Establised</a:t>
            </a:r>
            <a:r>
              <a:rPr lang="en-GB" sz="1200" i="0" dirty="0" smtClean="0"/>
              <a:t> in 2001</a:t>
            </a:r>
          </a:p>
          <a:p>
            <a:pPr marL="0" indent="0">
              <a:buClrTx/>
              <a:buNone/>
              <a:defRPr/>
            </a:pPr>
            <a:endParaRPr lang="en-GB" sz="1200" b="1" i="0" dirty="0" smtClean="0"/>
          </a:p>
          <a:p>
            <a:pPr>
              <a:buClrTx/>
              <a:defRPr/>
            </a:pPr>
            <a:r>
              <a:rPr lang="en-GB" sz="1200" i="0" dirty="0" smtClean="0"/>
              <a:t>34 </a:t>
            </a:r>
            <a:r>
              <a:rPr lang="en-GB" sz="1200" b="1" i="0" dirty="0" smtClean="0"/>
              <a:t>participating countries: </a:t>
            </a:r>
            <a:r>
              <a:rPr lang="en-GB" sz="1200" i="0" dirty="0" smtClean="0"/>
              <a:t>34 participating states: EU 28, Norway, Iceland, FYROM, Montenegro, Serbia and Turkey</a:t>
            </a:r>
          </a:p>
          <a:p>
            <a:pPr marL="0" indent="0">
              <a:buClrTx/>
              <a:buNone/>
              <a:defRPr/>
            </a:pPr>
            <a:endParaRPr lang="en-GB" sz="1200" i="0" dirty="0" smtClean="0"/>
          </a:p>
          <a:p>
            <a:pPr>
              <a:buClrTx/>
              <a:defRPr/>
            </a:pPr>
            <a:r>
              <a:rPr lang="en-GB" sz="1200" b="1" i="0" dirty="0" smtClean="0"/>
              <a:t>Prevention – Preparedness – Response – Lessons Learnt</a:t>
            </a:r>
            <a:endParaRPr lang="en-GB" sz="1200" i="0" dirty="0" smtClean="0"/>
          </a:p>
          <a:p>
            <a:pPr>
              <a:buClrTx/>
              <a:buFont typeface="Wingdings" panose="05000000000000000000" pitchFamily="2" charset="2"/>
              <a:buChar char="§"/>
              <a:defRPr/>
            </a:pPr>
            <a:endParaRPr lang="en-GB" sz="1200" b="1" i="0" dirty="0" smtClean="0"/>
          </a:p>
          <a:p>
            <a:pPr>
              <a:buClrTx/>
              <a:buFont typeface="Wingdings" panose="05000000000000000000" pitchFamily="2" charset="2"/>
              <a:buChar char="§"/>
              <a:defRPr/>
            </a:pPr>
            <a:r>
              <a:rPr lang="en-GB" sz="1200" i="0" dirty="0" smtClean="0"/>
              <a:t>The Mechanism facilitates cooperation in civil protection assistance interventions in the event of major disasters inside and outside the EU.</a:t>
            </a:r>
          </a:p>
          <a:p>
            <a:pPr marL="0" indent="0">
              <a:buClrTx/>
              <a:buFontTx/>
              <a:buNone/>
              <a:defRPr/>
            </a:pPr>
            <a:endParaRPr lang="en-GB" sz="1200" i="0" dirty="0" smtClean="0"/>
          </a:p>
          <a:p>
            <a:pPr>
              <a:buClrTx/>
              <a:defRPr/>
            </a:pPr>
            <a:r>
              <a:rPr lang="en-GB" sz="1200" i="0" dirty="0" smtClean="0"/>
              <a:t>The Mechanism's intention is to Enable coordinated assistance from the participating states to victims of natural and manmade disasters</a:t>
            </a:r>
            <a:r>
              <a:rPr lang="en-GB" sz="1400" b="0" dirty="0" smtClean="0"/>
              <a:t> </a:t>
            </a:r>
          </a:p>
          <a:p>
            <a:endParaRPr lang="en-US" altLang="en-US" dirty="0" smtClean="0"/>
          </a:p>
        </p:txBody>
      </p:sp>
      <p:sp>
        <p:nvSpPr>
          <p:cNvPr id="20582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A71D7E5-E082-416F-B11A-7B2551B3DC27}" type="slidenum">
              <a:rPr lang="en-GB" altLang="en-US" smtClean="0"/>
              <a:pPr eaLnBrk="1" hangingPunct="1">
                <a:spcBef>
                  <a:spcPct val="0"/>
                </a:spcBef>
              </a:pPr>
              <a:t>10</a:t>
            </a:fld>
            <a:endParaRPr lang="en-GB"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6913" indent="-286290" eaLnBrk="0" hangingPunct="0">
              <a:spcBef>
                <a:spcPct val="30000"/>
              </a:spcBef>
              <a:defRPr sz="1200">
                <a:solidFill>
                  <a:schemeClr val="tx1"/>
                </a:solidFill>
                <a:latin typeface="Arial" charset="0"/>
              </a:defRPr>
            </a:lvl2pPr>
            <a:lvl3pPr marL="1149957" indent="-228713" eaLnBrk="0" hangingPunct="0">
              <a:spcBef>
                <a:spcPct val="30000"/>
              </a:spcBef>
              <a:defRPr sz="1200">
                <a:solidFill>
                  <a:schemeClr val="tx1"/>
                </a:solidFill>
                <a:latin typeface="Arial" charset="0"/>
              </a:defRPr>
            </a:lvl3pPr>
            <a:lvl4pPr marL="1610579" indent="-228713" eaLnBrk="0" hangingPunct="0">
              <a:spcBef>
                <a:spcPct val="30000"/>
              </a:spcBef>
              <a:defRPr sz="1200">
                <a:solidFill>
                  <a:schemeClr val="tx1"/>
                </a:solidFill>
                <a:latin typeface="Arial" charset="0"/>
              </a:defRPr>
            </a:lvl4pPr>
            <a:lvl5pPr marL="2071202" indent="-228713" eaLnBrk="0" hangingPunct="0">
              <a:spcBef>
                <a:spcPct val="30000"/>
              </a:spcBef>
              <a:defRPr sz="1200">
                <a:solidFill>
                  <a:schemeClr val="tx1"/>
                </a:solidFill>
                <a:latin typeface="Arial" charset="0"/>
              </a:defRPr>
            </a:lvl5pPr>
            <a:lvl6pPr marL="2531824" indent="-228713" eaLnBrk="0" fontAlgn="base" hangingPunct="0">
              <a:spcBef>
                <a:spcPct val="30000"/>
              </a:spcBef>
              <a:spcAft>
                <a:spcPct val="0"/>
              </a:spcAft>
              <a:defRPr sz="1200">
                <a:solidFill>
                  <a:schemeClr val="tx1"/>
                </a:solidFill>
                <a:latin typeface="Arial" charset="0"/>
              </a:defRPr>
            </a:lvl6pPr>
            <a:lvl7pPr marL="2992447" indent="-228713" eaLnBrk="0" fontAlgn="base" hangingPunct="0">
              <a:spcBef>
                <a:spcPct val="30000"/>
              </a:spcBef>
              <a:spcAft>
                <a:spcPct val="0"/>
              </a:spcAft>
              <a:defRPr sz="1200">
                <a:solidFill>
                  <a:schemeClr val="tx1"/>
                </a:solidFill>
                <a:latin typeface="Arial" charset="0"/>
              </a:defRPr>
            </a:lvl7pPr>
            <a:lvl8pPr marL="3453069" indent="-228713" eaLnBrk="0" fontAlgn="base" hangingPunct="0">
              <a:spcBef>
                <a:spcPct val="30000"/>
              </a:spcBef>
              <a:spcAft>
                <a:spcPct val="0"/>
              </a:spcAft>
              <a:defRPr sz="1200">
                <a:solidFill>
                  <a:schemeClr val="tx1"/>
                </a:solidFill>
                <a:latin typeface="Arial" charset="0"/>
              </a:defRPr>
            </a:lvl8pPr>
            <a:lvl9pPr marL="3913691" indent="-2287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F451EEE-524C-489B-B4C3-830DBA582643}" type="slidenum">
              <a:rPr lang="en-GB" altLang="en-US" smtClean="0"/>
              <a:pPr eaLnBrk="1" hangingPunct="1">
                <a:spcBef>
                  <a:spcPct val="0"/>
                </a:spcBef>
              </a:pPr>
              <a:t>11</a:t>
            </a:fld>
            <a:endParaRPr lang="en-GB" altLang="en-US" smtClean="0"/>
          </a:p>
        </p:txBody>
      </p:sp>
      <p:sp>
        <p:nvSpPr>
          <p:cNvPr id="125955" name="Rectangle 7"/>
          <p:cNvSpPr txBox="1">
            <a:spLocks noGrp="1" noChangeArrowheads="1"/>
          </p:cNvSpPr>
          <p:nvPr/>
        </p:nvSpPr>
        <p:spPr bwMode="auto">
          <a:xfrm>
            <a:off x="3854451" y="9444038"/>
            <a:ext cx="2949575" cy="49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48" tIns="46124" rIns="92248" bIns="46124"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1A393A5-449F-49CA-AA0B-DAF626C0AFA7}" type="slidenum">
              <a:rPr lang="en-GB" altLang="en-US" b="0">
                <a:solidFill>
                  <a:srgbClr val="000000"/>
                </a:solidFill>
                <a:latin typeface="Calibri" pitchFamily="34" charset="0"/>
                <a:cs typeface="Arial" charset="0"/>
              </a:rPr>
              <a:pPr algn="r" eaLnBrk="1" hangingPunct="1">
                <a:spcBef>
                  <a:spcPct val="0"/>
                </a:spcBef>
              </a:pPr>
              <a:t>11</a:t>
            </a:fld>
            <a:endParaRPr lang="en-GB" altLang="en-US" b="0">
              <a:solidFill>
                <a:srgbClr val="000000"/>
              </a:solidFill>
              <a:latin typeface="Calibri" pitchFamily="34" charset="0"/>
              <a:cs typeface="Arial" charset="0"/>
            </a:endParaRPr>
          </a:p>
        </p:txBody>
      </p:sp>
      <p:sp>
        <p:nvSpPr>
          <p:cNvPr id="125956" name="Rectangle 2"/>
          <p:cNvSpPr>
            <a:spLocks noGrp="1" noRot="1" noChangeAspect="1" noChangeArrowheads="1" noTextEdit="1"/>
          </p:cNvSpPr>
          <p:nvPr>
            <p:ph type="sldImg"/>
          </p:nvPr>
        </p:nvSpPr>
        <p:spPr>
          <a:xfrm>
            <a:off x="869940" y="745729"/>
            <a:ext cx="5065734" cy="3730230"/>
          </a:xfrm>
          <a:ln/>
        </p:spPr>
      </p:sp>
      <p:sp>
        <p:nvSpPr>
          <p:cNvPr id="125957" name="Rectangle 3"/>
          <p:cNvSpPr>
            <a:spLocks noGrp="1" noChangeArrowheads="1"/>
          </p:cNvSpPr>
          <p:nvPr>
            <p:ph type="body" idx="1"/>
          </p:nvPr>
        </p:nvSpPr>
        <p:spPr>
          <a:xfrm>
            <a:off x="681038" y="4721225"/>
            <a:ext cx="5445125"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34194" indent="-534194">
              <a:lnSpc>
                <a:spcPct val="80000"/>
              </a:lnSpc>
              <a:spcBef>
                <a:spcPct val="0"/>
              </a:spcBef>
            </a:pPr>
            <a:endParaRPr lang="en-US" altLang="en-US" sz="1600" dirty="0">
              <a:solidFill>
                <a:srgbClr val="FF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This table serves to </a:t>
            </a:r>
            <a:r>
              <a:rPr lang="fr-BE" dirty="0" err="1"/>
              <a:t>illustrate</a:t>
            </a:r>
            <a:r>
              <a:rPr lang="fr-BE" dirty="0"/>
              <a:t> the main type</a:t>
            </a:r>
            <a:r>
              <a:rPr lang="fr-BE" baseline="0" dirty="0"/>
              <a:t> of </a:t>
            </a:r>
            <a:r>
              <a:rPr lang="fr-BE" baseline="0" dirty="0" err="1"/>
              <a:t>hazard</a:t>
            </a:r>
            <a:r>
              <a:rPr lang="fr-BE" baseline="0" dirty="0"/>
              <a:t> (and </a:t>
            </a:r>
            <a:r>
              <a:rPr lang="fr-BE" baseline="0" dirty="0" err="1"/>
              <a:t>their</a:t>
            </a:r>
            <a:r>
              <a:rPr lang="fr-BE" baseline="0" dirty="0"/>
              <a:t> relative </a:t>
            </a:r>
            <a:r>
              <a:rPr lang="fr-BE" baseline="0" dirty="0" err="1"/>
              <a:t>weight</a:t>
            </a:r>
            <a:r>
              <a:rPr lang="fr-BE" baseline="0" dirty="0"/>
              <a:t>) for </a:t>
            </a:r>
            <a:r>
              <a:rPr lang="fr-BE" baseline="0" dirty="0" err="1"/>
              <a:t>which</a:t>
            </a:r>
            <a:r>
              <a:rPr lang="fr-BE" baseline="0" dirty="0"/>
              <a:t> the UCPM has been </a:t>
            </a:r>
            <a:r>
              <a:rPr lang="fr-BE" baseline="0" dirty="0" err="1"/>
              <a:t>activated</a:t>
            </a:r>
            <a:r>
              <a:rPr lang="fr-BE" baseline="0" dirty="0"/>
              <a:t> </a:t>
            </a:r>
            <a:r>
              <a:rPr lang="fr-BE" baseline="0" dirty="0" err="1"/>
              <a:t>since</a:t>
            </a:r>
            <a:r>
              <a:rPr lang="fr-BE" baseline="0" dirty="0"/>
              <a:t> 2014.</a:t>
            </a:r>
          </a:p>
          <a:p>
            <a:r>
              <a:rPr lang="fr-BE" baseline="0" dirty="0"/>
              <a:t>Main </a:t>
            </a:r>
            <a:r>
              <a:rPr lang="fr-BE" baseline="0" dirty="0" err="1"/>
              <a:t>assessed</a:t>
            </a:r>
            <a:r>
              <a:rPr lang="fr-BE" baseline="0" dirty="0"/>
              <a:t> </a:t>
            </a:r>
            <a:r>
              <a:rPr lang="fr-BE" baseline="0" dirty="0" err="1"/>
              <a:t>risks</a:t>
            </a:r>
            <a:r>
              <a:rPr lang="fr-BE" baseline="0" dirty="0"/>
              <a:t> of </a:t>
            </a:r>
            <a:r>
              <a:rPr lang="fr-BE" baseline="0" dirty="0" err="1"/>
              <a:t>natural</a:t>
            </a:r>
            <a:r>
              <a:rPr lang="fr-BE" baseline="0" dirty="0"/>
              <a:t> </a:t>
            </a:r>
            <a:r>
              <a:rPr lang="fr-BE" baseline="0" dirty="0" err="1"/>
              <a:t>disasters</a:t>
            </a:r>
            <a:r>
              <a:rPr lang="fr-BE" baseline="0" dirty="0"/>
              <a:t> in the Union are:</a:t>
            </a:r>
          </a:p>
          <a:p>
            <a:pPr marL="171450" indent="-171450">
              <a:buFontTx/>
              <a:buChar char="-"/>
            </a:pPr>
            <a:r>
              <a:rPr lang="fr-BE" baseline="0" dirty="0" err="1"/>
              <a:t>Flooding</a:t>
            </a:r>
            <a:r>
              <a:rPr lang="fr-BE" baseline="0" dirty="0"/>
              <a:t>; (30 PS out of 34)</a:t>
            </a:r>
          </a:p>
          <a:p>
            <a:pPr marL="171450" indent="-171450">
              <a:buFontTx/>
              <a:buChar char="-"/>
            </a:pPr>
            <a:r>
              <a:rPr lang="fr-BE" baseline="0" dirty="0" err="1"/>
              <a:t>Extreme</a:t>
            </a:r>
            <a:r>
              <a:rPr lang="fr-BE" baseline="0" dirty="0"/>
              <a:t> </a:t>
            </a:r>
            <a:r>
              <a:rPr lang="fr-BE" baseline="0" dirty="0" err="1"/>
              <a:t>weather</a:t>
            </a:r>
            <a:r>
              <a:rPr lang="fr-BE" baseline="0" dirty="0"/>
              <a:t>; (26/34)</a:t>
            </a:r>
          </a:p>
          <a:p>
            <a:pPr marL="171450" indent="-171450">
              <a:buFontTx/>
              <a:buChar char="-"/>
            </a:pPr>
            <a:r>
              <a:rPr lang="fr-BE" baseline="0" dirty="0"/>
              <a:t>Forest </a:t>
            </a:r>
            <a:r>
              <a:rPr lang="fr-BE" baseline="0" dirty="0" err="1"/>
              <a:t>Fire</a:t>
            </a:r>
            <a:r>
              <a:rPr lang="fr-BE" baseline="0" dirty="0"/>
              <a:t>; (24/34)</a:t>
            </a:r>
          </a:p>
          <a:p>
            <a:pPr marL="171450" indent="-171450">
              <a:buFontTx/>
              <a:buChar char="-"/>
            </a:pPr>
            <a:r>
              <a:rPr lang="fr-BE" baseline="0" dirty="0" err="1"/>
              <a:t>Earthquake</a:t>
            </a:r>
            <a:r>
              <a:rPr lang="fr-BE" baseline="0" dirty="0"/>
              <a:t> (19/34)</a:t>
            </a:r>
            <a:endParaRPr lang="en-GB" dirty="0"/>
          </a:p>
        </p:txBody>
      </p:sp>
      <p:sp>
        <p:nvSpPr>
          <p:cNvPr id="4" name="Slide Number Placeholder 3"/>
          <p:cNvSpPr>
            <a:spLocks noGrp="1"/>
          </p:cNvSpPr>
          <p:nvPr>
            <p:ph type="sldNum" sz="quarter" idx="10"/>
          </p:nvPr>
        </p:nvSpPr>
        <p:spPr/>
        <p:txBody>
          <a:bodyPr/>
          <a:lstStyle/>
          <a:p>
            <a:fld id="{56A24104-83D7-4368-A386-0C5BB292BFAE}" type="slidenum">
              <a:rPr lang="en-GB" altLang="en-US" smtClean="0"/>
              <a:pPr/>
              <a:t>15</a:t>
            </a:fld>
            <a:endParaRPr lang="en-GB" altLang="en-US"/>
          </a:p>
        </p:txBody>
      </p:sp>
    </p:spTree>
    <p:extLst>
      <p:ext uri="{BB962C8B-B14F-4D97-AF65-F5344CB8AC3E}">
        <p14:creationId xmlns:p14="http://schemas.microsoft.com/office/powerpoint/2010/main" val="275750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rgbClr val="FFFFFF"/>
              </a:solidFill>
              <a:latin typeface="Verdana"/>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altLang="en-US" noProof="0"/>
              <a:t>Click to edit Master title style</a:t>
            </a:r>
            <a:endParaRPr lang="en-GB" altLang="en-US" noProof="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altLang="en-US" noProof="0"/>
              <a:t>Click to edit Master subtitle style</a:t>
            </a:r>
            <a:endParaRPr lang="en-GB" altLang="en-US" noProof="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ltLang="en-US">
              <a:solidFill>
                <a:srgbClr val="FFFFFF"/>
              </a:solidFill>
            </a:endParaRPr>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solidFill>
                <a:srgbClr val="FFFFFF"/>
              </a:solidFill>
            </a:endParaRPr>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DA6FEAE0-460C-41A9-B04E-3E15A6D929B5}" type="slidenum">
              <a:rPr lang="en-GB" altLang="en-US">
                <a:solidFill>
                  <a:srgbClr val="FFFFFF"/>
                </a:solidFill>
              </a:rPr>
              <a:pPr/>
              <a:t>‹Nr.›</a:t>
            </a:fld>
            <a:endParaRPr lang="en-GB" altLang="en-US">
              <a:solidFill>
                <a:srgbClr val="FFFFFF"/>
              </a:solidFill>
            </a:endParaRPr>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Tree>
    <p:extLst>
      <p:ext uri="{BB962C8B-B14F-4D97-AF65-F5344CB8AC3E}">
        <p14:creationId xmlns:p14="http://schemas.microsoft.com/office/powerpoint/2010/main" val="1334428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3C1904-455C-4CD9-9328-F49F405F6DBC}"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1851463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100F22-34AB-475D-945E-E8A9F80681D6}"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2207983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rgbClr val="FFFFFF"/>
              </a:solidFill>
              <a:latin typeface="Verdana"/>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altLang="en-US" noProof="0"/>
              <a:t>Click to edit Master title style</a:t>
            </a:r>
            <a:endParaRPr lang="en-GB" altLang="en-US" noProof="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altLang="en-US" noProof="0"/>
              <a:t>Click to edit Master subtitle style</a:t>
            </a:r>
            <a:endParaRPr lang="en-GB" altLang="en-US" noProof="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ltLang="en-US">
              <a:solidFill>
                <a:srgbClr val="FFFFFF"/>
              </a:solidFill>
            </a:endParaRPr>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solidFill>
                <a:srgbClr val="FFFFFF"/>
              </a:solidFill>
            </a:endParaRPr>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DA6FEAE0-460C-41A9-B04E-3E15A6D929B5}" type="slidenum">
              <a:rPr lang="en-GB" altLang="en-US">
                <a:solidFill>
                  <a:srgbClr val="FFFFFF"/>
                </a:solidFill>
              </a:rPr>
              <a:pPr/>
              <a:t>‹Nr.›</a:t>
            </a:fld>
            <a:endParaRPr lang="en-GB" altLang="en-US">
              <a:solidFill>
                <a:srgbClr val="FFFFFF"/>
              </a:solidFill>
            </a:endParaRPr>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Tree>
    <p:extLst>
      <p:ext uri="{BB962C8B-B14F-4D97-AF65-F5344CB8AC3E}">
        <p14:creationId xmlns:p14="http://schemas.microsoft.com/office/powerpoint/2010/main" val="850521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DBAE98-0BC8-4520-8F1C-A9563C364330}"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3549533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ADB76E-00F7-4D52-80AB-44367C258E91}"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3956331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32FE287-1EB0-4209-88B0-30BD1B80B50C}"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1978366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3628CEF-66C3-47DE-9012-2487C6814299}"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3405005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6316CFD-A211-43F5-9B1D-399EE53040C3}"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2757782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9B8500A-841A-4349-A58C-807C1EA71C78}"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3682084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389F49F-2D23-422A-811C-D0AE55CF11CA}"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3179139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DBAE98-0BC8-4520-8F1C-A9563C364330}"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3405003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6AA714B-44C8-428B-BAE1-D9921F94724C}"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2962364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3C1904-455C-4CD9-9328-F49F405F6DBC}"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1369058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100F22-34AB-475D-945E-E8A9F80681D6}"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3752619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2"/>
          <p:cNvSpPr>
            <a:spLocks noChangeArrowheads="1"/>
          </p:cNvSpPr>
          <p:nvPr/>
        </p:nvSpPr>
        <p:spPr bwMode="auto">
          <a:xfrm>
            <a:off x="3"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lIns="91392" tIns="45696" rIns="91392" bIns="45696" anchor="ctr"/>
          <a:lstStyle/>
          <a:p>
            <a:pPr algn="ctr" defTabSz="456958"/>
            <a:endParaRPr lang="en-US" sz="1800">
              <a:solidFill>
                <a:srgbClr val="FFFFFF"/>
              </a:solidFill>
            </a:endParaRPr>
          </a:p>
        </p:txBody>
      </p:sp>
      <p:sp>
        <p:nvSpPr>
          <p:cNvPr id="5" name="Rectangle 13"/>
          <p:cNvSpPr>
            <a:spLocks noChangeArrowheads="1"/>
          </p:cNvSpPr>
          <p:nvPr userDrawn="1"/>
        </p:nvSpPr>
        <p:spPr bwMode="auto">
          <a:xfrm>
            <a:off x="4268797" y="6613532"/>
            <a:ext cx="611187" cy="260351"/>
          </a:xfrm>
          <a:prstGeom prst="rect">
            <a:avLst/>
          </a:prstGeom>
          <a:solidFill>
            <a:srgbClr val="00AFEC"/>
          </a:solidFill>
          <a:ln w="9525" algn="ctr">
            <a:solidFill>
              <a:srgbClr val="00AFEC"/>
            </a:solidFill>
            <a:miter lim="800000"/>
            <a:headEnd/>
            <a:tailEnd/>
          </a:ln>
          <a:effectLst/>
          <a:extLst>
            <a:ext uri="{AF507438-7753-43e0-B8FC-AC1667EBCBE1}">
              <a14:hiddenEffects xmlns:a14="http://schemas.microsoft.com/office/drawing/2010/main">
                <a:effectLst>
                  <a:outerShdw dist="23000" dir="5400000" rotWithShape="0">
                    <a:srgbClr val="000000"/>
                  </a:outerShdw>
                </a:effectLst>
              </a14:hiddenEffects>
            </a:ext>
          </a:extLst>
        </p:spPr>
        <p:txBody>
          <a:bodyPr lIns="91392" tIns="45696" rIns="91392" bIns="45696" anchor="ctr"/>
          <a:lstStyle/>
          <a:p>
            <a:pPr algn="ctr" defTabSz="456958"/>
            <a:endParaRPr lang="en-US" sz="1800">
              <a:solidFill>
                <a:srgbClr val="FFFFFF"/>
              </a:solidFill>
            </a:endParaRPr>
          </a:p>
        </p:txBody>
      </p:sp>
      <p:pic>
        <p:nvPicPr>
          <p:cNvPr id="6" name="Picture 23" descr="logo_ce-en-quadri"/>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51275" y="6"/>
            <a:ext cx="1441450" cy="99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descr="ECHO_policyname_01_e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00295" y="6569078"/>
            <a:ext cx="2160587" cy="32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6" descr="ECHO_policyname_03_en"/>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5859" y="6569078"/>
            <a:ext cx="1674813" cy="32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8" descr="ECHO_policyname_05_en"/>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414847" y="6524627"/>
            <a:ext cx="338137"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LOGO_EUCP_small"/>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110544" y="115891"/>
            <a:ext cx="7826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0" y="1700216"/>
            <a:ext cx="9144000" cy="790575"/>
          </a:xfrm>
        </p:spPr>
        <p:txBody>
          <a:bodyPr/>
          <a:lstStyle>
            <a:lvl1pPr marL="3175" algn="ctr">
              <a:defRPr sz="7600">
                <a:solidFill>
                  <a:srgbClr val="FFD624"/>
                </a:solidFill>
              </a:defRPr>
            </a:lvl1pPr>
          </a:lstStyle>
          <a:p>
            <a:pPr lvl="0"/>
            <a:r>
              <a:rPr lang="fr-BE" noProof="0"/>
              <a:t>Title</a:t>
            </a:r>
            <a:endParaRPr lang="en-GB" noProof="0"/>
          </a:p>
        </p:txBody>
      </p:sp>
      <p:sp>
        <p:nvSpPr>
          <p:cNvPr id="3077" name="Rectangle 5"/>
          <p:cNvSpPr>
            <a:spLocks noGrp="1" noChangeArrowheads="1"/>
          </p:cNvSpPr>
          <p:nvPr>
            <p:ph type="subTitle" idx="1"/>
          </p:nvPr>
        </p:nvSpPr>
        <p:spPr>
          <a:xfrm>
            <a:off x="0" y="2997203"/>
            <a:ext cx="9144000" cy="1728788"/>
          </a:xfrm>
        </p:spPr>
        <p:txBody>
          <a:bodyPr/>
          <a:lstStyle>
            <a:lvl1pPr marL="0" indent="0" algn="ctr">
              <a:buFontTx/>
              <a:buNone/>
              <a:defRPr sz="3000" b="1" i="0">
                <a:solidFill>
                  <a:schemeClr val="bg1"/>
                </a:solidFill>
              </a:defRPr>
            </a:lvl1pPr>
          </a:lstStyle>
          <a:p>
            <a:pPr lvl="0"/>
            <a:r>
              <a:rPr lang="fr-BE" noProof="0"/>
              <a:t>Subtitle</a:t>
            </a:r>
            <a:endParaRPr lang="en-GB" noProof="0"/>
          </a:p>
        </p:txBody>
      </p:sp>
      <p:sp>
        <p:nvSpPr>
          <p:cNvPr id="11" name="Rectangle 6"/>
          <p:cNvSpPr>
            <a:spLocks noGrp="1" noChangeArrowheads="1"/>
          </p:cNvSpPr>
          <p:nvPr>
            <p:ph type="dt" sz="half" idx="10"/>
          </p:nvPr>
        </p:nvSpPr>
        <p:spPr bwMode="auto">
          <a:xfrm>
            <a:off x="457201" y="6245228"/>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2" tIns="45696" rIns="91392" bIns="45696" numCol="1" anchor="t" anchorCtr="0" compatLnSpc="1">
            <a:prstTxWarp prst="textNoShape">
              <a:avLst/>
            </a:prstTxWarp>
          </a:bodyPr>
          <a:lstStyle>
            <a:lvl1pPr>
              <a:defRPr sz="1200" smtClean="0">
                <a:solidFill>
                  <a:schemeClr val="bg1"/>
                </a:solidFill>
              </a:defRPr>
            </a:lvl1pPr>
          </a:lstStyle>
          <a:p>
            <a:pPr>
              <a:defRPr/>
            </a:pPr>
            <a:endParaRPr lang="en-GB" b="1">
              <a:solidFill>
                <a:srgbClr val="FFFFFF"/>
              </a:solidFill>
            </a:endParaRPr>
          </a:p>
        </p:txBody>
      </p:sp>
      <p:sp>
        <p:nvSpPr>
          <p:cNvPr id="12" name="Rectangle 7"/>
          <p:cNvSpPr>
            <a:spLocks noGrp="1" noChangeArrowheads="1"/>
          </p:cNvSpPr>
          <p:nvPr>
            <p:ph type="ftr" sz="quarter" idx="11"/>
          </p:nvPr>
        </p:nvSpPr>
        <p:spPr>
          <a:xfrm>
            <a:off x="3124203" y="6245228"/>
            <a:ext cx="2895600" cy="476251"/>
          </a:xfrm>
        </p:spPr>
        <p:txBody>
          <a:bodyPr/>
          <a:lstStyle>
            <a:lvl1pPr algn="ctr">
              <a:defRPr sz="1400" b="0" i="0" smtClean="0">
                <a:solidFill>
                  <a:schemeClr val="bg1"/>
                </a:solidFill>
                <a:latin typeface="+mn-lt"/>
              </a:defRPr>
            </a:lvl1pPr>
          </a:lstStyle>
          <a:p>
            <a:pPr>
              <a:defRPr/>
            </a:pPr>
            <a:endParaRPr lang="en-GB">
              <a:solidFill>
                <a:srgbClr val="FFFFFF"/>
              </a:solidFill>
            </a:endParaRPr>
          </a:p>
        </p:txBody>
      </p:sp>
      <p:sp>
        <p:nvSpPr>
          <p:cNvPr id="13" name="Rectangle 8"/>
          <p:cNvSpPr>
            <a:spLocks noGrp="1" noChangeArrowheads="1"/>
          </p:cNvSpPr>
          <p:nvPr>
            <p:ph type="sldNum" sz="quarter" idx="12"/>
          </p:nvPr>
        </p:nvSpPr>
        <p:spPr/>
        <p:txBody>
          <a:bodyPr/>
          <a:lstStyle>
            <a:lvl1pPr>
              <a:defRPr smtClean="0">
                <a:solidFill>
                  <a:schemeClr val="bg1"/>
                </a:solidFill>
                <a:latin typeface="+mn-lt"/>
              </a:defRPr>
            </a:lvl1pPr>
          </a:lstStyle>
          <a:p>
            <a:pPr>
              <a:defRPr/>
            </a:pPr>
            <a:fld id="{106D2DF1-6949-4FE0-ADF3-CD623CDADB64}"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768278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a:solidFill>
                <a:srgbClr val="80808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C6D01CFB-752E-41BB-A640-3F3B2DBDC203}"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285836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58" indent="0">
              <a:buNone/>
              <a:defRPr sz="1800"/>
            </a:lvl2pPr>
            <a:lvl3pPr marL="913916" indent="0">
              <a:buNone/>
              <a:defRPr sz="1600"/>
            </a:lvl3pPr>
            <a:lvl4pPr marL="1370874" indent="0">
              <a:buNone/>
              <a:defRPr sz="1400"/>
            </a:lvl4pPr>
            <a:lvl5pPr marL="1827832" indent="0">
              <a:buNone/>
              <a:defRPr sz="1400"/>
            </a:lvl5pPr>
            <a:lvl6pPr marL="2284789" indent="0">
              <a:buNone/>
              <a:defRPr sz="1400"/>
            </a:lvl6pPr>
            <a:lvl7pPr marL="2741748" indent="0">
              <a:buNone/>
              <a:defRPr sz="1400"/>
            </a:lvl7pPr>
            <a:lvl8pPr marL="3198706" indent="0">
              <a:buNone/>
              <a:defRPr sz="1400"/>
            </a:lvl8pPr>
            <a:lvl9pPr marL="3655663"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GB">
              <a:solidFill>
                <a:srgbClr val="80808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826EF97-22A0-460C-BB7A-CC5F79FF2B8E}"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399011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492378"/>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492378"/>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en-GB" dirty="0">
              <a:solidFill>
                <a:srgbClr val="80808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13065063-8B28-46CB-BEA0-B524D9498648}"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560526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958" indent="0">
              <a:buNone/>
              <a:defRPr sz="2000" b="1"/>
            </a:lvl2pPr>
            <a:lvl3pPr marL="913916" indent="0">
              <a:buNone/>
              <a:defRPr sz="1800" b="1"/>
            </a:lvl3pPr>
            <a:lvl4pPr marL="1370874" indent="0">
              <a:buNone/>
              <a:defRPr sz="1600" b="1"/>
            </a:lvl4pPr>
            <a:lvl5pPr marL="1827832" indent="0">
              <a:buNone/>
              <a:defRPr sz="1600" b="1"/>
            </a:lvl5pPr>
            <a:lvl6pPr marL="2284789" indent="0">
              <a:buNone/>
              <a:defRPr sz="1600" b="1"/>
            </a:lvl6pPr>
            <a:lvl7pPr marL="2741748" indent="0">
              <a:buNone/>
              <a:defRPr sz="1600" b="1"/>
            </a:lvl7pPr>
            <a:lvl8pPr marL="3198706" indent="0">
              <a:buNone/>
              <a:defRPr sz="1600" b="1"/>
            </a:lvl8pPr>
            <a:lvl9pPr marL="365566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4" y="1535113"/>
            <a:ext cx="4041775" cy="639763"/>
          </a:xfrm>
        </p:spPr>
        <p:txBody>
          <a:bodyPr anchor="b"/>
          <a:lstStyle>
            <a:lvl1pPr marL="0" indent="0">
              <a:buNone/>
              <a:defRPr sz="2400" b="1"/>
            </a:lvl1pPr>
            <a:lvl2pPr marL="456958" indent="0">
              <a:buNone/>
              <a:defRPr sz="2000" b="1"/>
            </a:lvl2pPr>
            <a:lvl3pPr marL="913916" indent="0">
              <a:buNone/>
              <a:defRPr sz="1800" b="1"/>
            </a:lvl3pPr>
            <a:lvl4pPr marL="1370874" indent="0">
              <a:buNone/>
              <a:defRPr sz="1600" b="1"/>
            </a:lvl4pPr>
            <a:lvl5pPr marL="1827832" indent="0">
              <a:buNone/>
              <a:defRPr sz="1600" b="1"/>
            </a:lvl5pPr>
            <a:lvl6pPr marL="2284789" indent="0">
              <a:buNone/>
              <a:defRPr sz="1600" b="1"/>
            </a:lvl6pPr>
            <a:lvl7pPr marL="2741748" indent="0">
              <a:buNone/>
              <a:defRPr sz="1600" b="1"/>
            </a:lvl7pPr>
            <a:lvl8pPr marL="3198706" indent="0">
              <a:buNone/>
              <a:defRPr sz="1600" b="1"/>
            </a:lvl8pPr>
            <a:lvl9pPr marL="36556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en-GB">
              <a:solidFill>
                <a:srgbClr val="80808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88D57A42-93DC-4A0E-BF37-AB4813E3251F}"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597354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endParaRPr lang="en-GB">
              <a:solidFill>
                <a:srgbClr val="80808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DC94C09D-C2A0-41FF-9450-972D98D348B1}"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05971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GB">
              <a:solidFill>
                <a:srgbClr val="80808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5719C89D-5D44-446C-8D4F-DA68C8227AF5}"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241691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ADB76E-00F7-4D52-80AB-44367C258E91}"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3307607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2"/>
            <a:ext cx="3008313"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958" indent="0">
              <a:buNone/>
              <a:defRPr sz="1200"/>
            </a:lvl2pPr>
            <a:lvl3pPr marL="913916" indent="0">
              <a:buNone/>
              <a:defRPr sz="1000"/>
            </a:lvl3pPr>
            <a:lvl4pPr marL="1370874" indent="0">
              <a:buNone/>
              <a:defRPr sz="900"/>
            </a:lvl4pPr>
            <a:lvl5pPr marL="1827832" indent="0">
              <a:buNone/>
              <a:defRPr sz="900"/>
            </a:lvl5pPr>
            <a:lvl6pPr marL="2284789" indent="0">
              <a:buNone/>
              <a:defRPr sz="900"/>
            </a:lvl6pPr>
            <a:lvl7pPr marL="2741748" indent="0">
              <a:buNone/>
              <a:defRPr sz="900"/>
            </a:lvl7pPr>
            <a:lvl8pPr marL="3198706" indent="0">
              <a:buNone/>
              <a:defRPr sz="900"/>
            </a:lvl8pPr>
            <a:lvl9pPr marL="3655663"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a:solidFill>
                <a:srgbClr val="80808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D6E508CB-8261-486E-B743-7B3BC38F9310}"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235287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8" indent="0">
              <a:buNone/>
              <a:defRPr sz="2800"/>
            </a:lvl2pPr>
            <a:lvl3pPr marL="913916" indent="0">
              <a:buNone/>
              <a:defRPr sz="2400"/>
            </a:lvl3pPr>
            <a:lvl4pPr marL="1370874" indent="0">
              <a:buNone/>
              <a:defRPr sz="2000"/>
            </a:lvl4pPr>
            <a:lvl5pPr marL="1827832" indent="0">
              <a:buNone/>
              <a:defRPr sz="2000"/>
            </a:lvl5pPr>
            <a:lvl6pPr marL="2284789" indent="0">
              <a:buNone/>
              <a:defRPr sz="2000"/>
            </a:lvl6pPr>
            <a:lvl7pPr marL="2741748" indent="0">
              <a:buNone/>
              <a:defRPr sz="2000"/>
            </a:lvl7pPr>
            <a:lvl8pPr marL="3198706" indent="0">
              <a:buNone/>
              <a:defRPr sz="2000"/>
            </a:lvl8pPr>
            <a:lvl9pPr marL="3655663" indent="0">
              <a:buNone/>
              <a:defRPr sz="2000"/>
            </a:lvl9pPr>
          </a:lstStyle>
          <a:p>
            <a:pPr lvl="0"/>
            <a:endParaRPr lang="en-GB" noProof="0"/>
          </a:p>
        </p:txBody>
      </p:sp>
      <p:sp>
        <p:nvSpPr>
          <p:cNvPr id="4" name="Text Placeholder 3"/>
          <p:cNvSpPr>
            <a:spLocks noGrp="1"/>
          </p:cNvSpPr>
          <p:nvPr>
            <p:ph type="body" sz="half" idx="2"/>
          </p:nvPr>
        </p:nvSpPr>
        <p:spPr>
          <a:xfrm>
            <a:off x="1792288" y="5367344"/>
            <a:ext cx="5486400" cy="804863"/>
          </a:xfrm>
        </p:spPr>
        <p:txBody>
          <a:bodyPr/>
          <a:lstStyle>
            <a:lvl1pPr marL="0" indent="0">
              <a:buNone/>
              <a:defRPr sz="1400"/>
            </a:lvl1pPr>
            <a:lvl2pPr marL="456958" indent="0">
              <a:buNone/>
              <a:defRPr sz="1200"/>
            </a:lvl2pPr>
            <a:lvl3pPr marL="913916" indent="0">
              <a:buNone/>
              <a:defRPr sz="1000"/>
            </a:lvl3pPr>
            <a:lvl4pPr marL="1370874" indent="0">
              <a:buNone/>
              <a:defRPr sz="900"/>
            </a:lvl4pPr>
            <a:lvl5pPr marL="1827832" indent="0">
              <a:buNone/>
              <a:defRPr sz="900"/>
            </a:lvl5pPr>
            <a:lvl6pPr marL="2284789" indent="0">
              <a:buNone/>
              <a:defRPr sz="900"/>
            </a:lvl6pPr>
            <a:lvl7pPr marL="2741748" indent="0">
              <a:buNone/>
              <a:defRPr sz="900"/>
            </a:lvl7pPr>
            <a:lvl8pPr marL="3198706" indent="0">
              <a:buNone/>
              <a:defRPr sz="900"/>
            </a:lvl8pPr>
            <a:lvl9pPr marL="3655663"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a:solidFill>
                <a:srgbClr val="80808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E89F8F77-20EA-4B92-8784-A8BF2021818A}"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627670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a:solidFill>
                <a:srgbClr val="80808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D9E7508D-8E75-41F9-AB56-A0D9EBBDACD4}"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4037672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22" y="1341444"/>
            <a:ext cx="2071687" cy="467995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95288" y="1341444"/>
            <a:ext cx="6067425" cy="46799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a:solidFill>
                <a:srgbClr val="80808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2579C557-F450-4A5C-8945-BC5792DC7343}"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018918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95288" y="1341444"/>
            <a:ext cx="8229600" cy="936625"/>
          </a:xfrm>
        </p:spPr>
        <p:txBody>
          <a:bodyPr/>
          <a:lstStyle/>
          <a:p>
            <a:r>
              <a:rPr lang="en-US"/>
              <a:t>Click to edit Master title style</a:t>
            </a:r>
            <a:endParaRPr lang="en-GB"/>
          </a:p>
        </p:txBody>
      </p:sp>
      <p:sp>
        <p:nvSpPr>
          <p:cNvPr id="3" name="Chart Placeholder 2"/>
          <p:cNvSpPr>
            <a:spLocks noGrp="1"/>
          </p:cNvSpPr>
          <p:nvPr>
            <p:ph type="chart" idx="1"/>
          </p:nvPr>
        </p:nvSpPr>
        <p:spPr>
          <a:xfrm>
            <a:off x="457200" y="2492378"/>
            <a:ext cx="8229600" cy="3529013"/>
          </a:xfrm>
        </p:spPr>
        <p:txBody>
          <a:bodyPr/>
          <a:lstStyle/>
          <a:p>
            <a:pPr lvl="0"/>
            <a:endParaRPr lang="en-GB" noProof="0"/>
          </a:p>
        </p:txBody>
      </p:sp>
      <p:sp>
        <p:nvSpPr>
          <p:cNvPr id="4" name="Rectangle 5"/>
          <p:cNvSpPr>
            <a:spLocks noGrp="1" noChangeArrowheads="1"/>
          </p:cNvSpPr>
          <p:nvPr>
            <p:ph type="ftr" sz="quarter" idx="10"/>
          </p:nvPr>
        </p:nvSpPr>
        <p:spPr>
          <a:ln/>
        </p:spPr>
        <p:txBody>
          <a:bodyPr/>
          <a:lstStyle>
            <a:lvl1pPr>
              <a:defRPr/>
            </a:lvl1pPr>
          </a:lstStyle>
          <a:p>
            <a:pPr>
              <a:defRPr/>
            </a:pPr>
            <a:endParaRPr lang="en-GB">
              <a:solidFill>
                <a:srgbClr val="80808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1713AB4-D282-45B9-9149-41EFC0A8A519}"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638339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en-US" dirty="0"/>
          </a:p>
        </p:txBody>
      </p:sp>
      <p:sp>
        <p:nvSpPr>
          <p:cNvPr id="5" name="Foliennummernplatzhalter 4"/>
          <p:cNvSpPr>
            <a:spLocks noGrp="1"/>
          </p:cNvSpPr>
          <p:nvPr>
            <p:ph type="sldNum" sz="quarter" idx="12"/>
          </p:nvPr>
        </p:nvSpPr>
        <p:spPr/>
        <p:txBody>
          <a:bodyPr/>
          <a:lstStyle/>
          <a:p>
            <a:fld id="{75A4F164-3A46-4CEE-A25C-CA523D5E42F3}" type="slidenum">
              <a:rPr lang="en-US" smtClean="0"/>
              <a:pPr/>
              <a:t>‹Nr.›</a:t>
            </a:fld>
            <a:endParaRPr lang="en-US" dirty="0"/>
          </a:p>
        </p:txBody>
      </p:sp>
      <p:sp>
        <p:nvSpPr>
          <p:cNvPr id="6" name="Textplatzhalter 12"/>
          <p:cNvSpPr>
            <a:spLocks noGrp="1"/>
          </p:cNvSpPr>
          <p:nvPr>
            <p:ph type="body" sz="quarter" idx="13" hasCustomPrompt="1"/>
          </p:nvPr>
        </p:nvSpPr>
        <p:spPr>
          <a:xfrm>
            <a:off x="387240" y="942478"/>
            <a:ext cx="8350940" cy="541474"/>
          </a:xfrm>
        </p:spPr>
        <p:txBody>
          <a:bodyPr lIns="10800" anchor="t" anchorCtr="0"/>
          <a:lstStyle>
            <a:lvl1pPr marL="0" indent="0">
              <a:buNone/>
              <a:defRPr sz="2000">
                <a:solidFill>
                  <a:schemeClr val="bg1">
                    <a:lumMod val="50000"/>
                  </a:schemeClr>
                </a:solidFill>
              </a:defRPr>
            </a:lvl1pPr>
          </a:lstStyle>
          <a:p>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Tree>
    <p:extLst>
      <p:ext uri="{BB962C8B-B14F-4D97-AF65-F5344CB8AC3E}">
        <p14:creationId xmlns:p14="http://schemas.microsoft.com/office/powerpoint/2010/main" val="2176789320"/>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LIDE 6">
    <p:spTree>
      <p:nvGrpSpPr>
        <p:cNvPr id="1" name=""/>
        <p:cNvGrpSpPr/>
        <p:nvPr/>
      </p:nvGrpSpPr>
      <p:grpSpPr>
        <a:xfrm>
          <a:off x="0" y="0"/>
          <a:ext cx="0" cy="0"/>
          <a:chOff x="0" y="0"/>
          <a:chExt cx="0" cy="0"/>
        </a:xfrm>
      </p:grpSpPr>
      <p:sp>
        <p:nvSpPr>
          <p:cNvPr id="7" name="Rechteck 6"/>
          <p:cNvSpPr/>
          <p:nvPr userDrawn="1"/>
        </p:nvSpPr>
        <p:spPr bwMode="auto">
          <a:xfrm>
            <a:off x="0" y="0"/>
            <a:ext cx="9144000" cy="6858000"/>
          </a:xfrm>
          <a:prstGeom prst="rect">
            <a:avLst/>
          </a:prstGeom>
          <a:solidFill>
            <a:srgbClr val="D9D9D9"/>
          </a:solidFill>
          <a:ln w="12700">
            <a:noFill/>
            <a:round/>
            <a:headEnd/>
            <a:tailEnd/>
          </a:ln>
        </p:spPr>
        <p:txBody>
          <a:bodyPr rot="0" spcFirstLastPara="0" vert="horz" wrap="square" lIns="91431" tIns="45715" rIns="91431" bIns="45715"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endParaRPr lang="en-US" dirty="0">
              <a:solidFill>
                <a:prstClr val="black"/>
              </a:solidFill>
            </a:endParaRPr>
          </a:p>
        </p:txBody>
      </p:sp>
      <p:sp>
        <p:nvSpPr>
          <p:cNvPr id="2" name="Titel 1"/>
          <p:cNvSpPr>
            <a:spLocks noGrp="1"/>
          </p:cNvSpPr>
          <p:nvPr>
            <p:ph type="title"/>
          </p:nvPr>
        </p:nvSpPr>
        <p:spPr/>
        <p:txBody>
          <a:bodyPr/>
          <a:lstStyle/>
          <a:p>
            <a:r>
              <a:rPr lang="de-DE" dirty="0" smtClean="0"/>
              <a:t>Titelmasterformat durch Klicken bearbeiten</a:t>
            </a:r>
            <a:endParaRPr lang="en-US" dirty="0"/>
          </a:p>
        </p:txBody>
      </p:sp>
      <p:sp>
        <p:nvSpPr>
          <p:cNvPr id="5" name="Foliennummernplatzhalter 4"/>
          <p:cNvSpPr>
            <a:spLocks noGrp="1"/>
          </p:cNvSpPr>
          <p:nvPr>
            <p:ph type="sldNum" sz="quarter" idx="12"/>
          </p:nvPr>
        </p:nvSpPr>
        <p:spPr/>
        <p:txBody>
          <a:bodyPr/>
          <a:lstStyle/>
          <a:p>
            <a:fld id="{75A4F164-3A46-4CEE-A25C-CA523D5E42F3}" type="slidenum">
              <a:rPr lang="en-US" smtClean="0"/>
              <a:pPr/>
              <a:t>‹Nr.›</a:t>
            </a:fld>
            <a:endParaRPr lang="en-US" dirty="0"/>
          </a:p>
        </p:txBody>
      </p:sp>
      <p:sp>
        <p:nvSpPr>
          <p:cNvPr id="6" name="Textplatzhalter 12"/>
          <p:cNvSpPr>
            <a:spLocks noGrp="1"/>
          </p:cNvSpPr>
          <p:nvPr>
            <p:ph type="body" sz="quarter" idx="13" hasCustomPrompt="1"/>
          </p:nvPr>
        </p:nvSpPr>
        <p:spPr>
          <a:xfrm>
            <a:off x="387240" y="942478"/>
            <a:ext cx="8350940" cy="541474"/>
          </a:xfrm>
        </p:spPr>
        <p:txBody>
          <a:bodyPr lIns="10800" anchor="t" anchorCtr="0"/>
          <a:lstStyle>
            <a:lvl1pPr marL="0" indent="0">
              <a:buNone/>
              <a:defRPr sz="2000">
                <a:solidFill>
                  <a:schemeClr val="bg1">
                    <a:lumMod val="50000"/>
                  </a:schemeClr>
                </a:solidFill>
              </a:defRPr>
            </a:lvl1pPr>
          </a:lstStyle>
          <a:p>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Tree>
    <p:extLst>
      <p:ext uri="{BB962C8B-B14F-4D97-AF65-F5344CB8AC3E}">
        <p14:creationId xmlns:p14="http://schemas.microsoft.com/office/powerpoint/2010/main" val="476394966"/>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32FE287-1EB0-4209-88B0-30BD1B80B50C}"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1053680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3628CEF-66C3-47DE-9012-2487C6814299}"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2677226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6316CFD-A211-43F5-9B1D-399EE53040C3}"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3089927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9B8500A-841A-4349-A58C-807C1EA71C78}"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776994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389F49F-2D23-422A-811C-D0AE55CF11CA}"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2238141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6AA714B-44C8-428B-BAE1-D9921F94724C}" type="slidenum">
              <a:rPr lang="en-GB" altLang="en-US">
                <a:solidFill>
                  <a:srgbClr val="000000"/>
                </a:solidFill>
              </a:rPr>
              <a:pPr/>
              <a:t>‹Nr.›</a:t>
            </a:fld>
            <a:endParaRPr lang="en-GB" altLang="en-US">
              <a:solidFill>
                <a:srgbClr val="000000"/>
              </a:solidFill>
            </a:endParaRPr>
          </a:p>
        </p:txBody>
      </p:sp>
    </p:spTree>
    <p:extLst>
      <p:ext uri="{BB962C8B-B14F-4D97-AF65-F5344CB8AC3E}">
        <p14:creationId xmlns:p14="http://schemas.microsoft.com/office/powerpoint/2010/main" val="10423225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a:t>Second level</a:t>
            </a:r>
            <a:endParaRPr lang="en-GB" altLang="en-US"/>
          </a:p>
          <a:p>
            <a:pPr lvl="1"/>
            <a:r>
              <a:rPr lang="en-GB" altLang="en-US"/>
              <a:t>Third level</a:t>
            </a:r>
          </a:p>
          <a:p>
            <a:pPr lvl="2"/>
            <a:r>
              <a:rPr lang="en-GB" altLang="en-US"/>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2586160B-5D35-4886-BE32-ECDFA523D723}" type="slidenum">
              <a:rPr lang="en-GB" altLang="en-US">
                <a:solidFill>
                  <a:srgbClr val="000000"/>
                </a:solidFill>
              </a:rPr>
              <a:pPr/>
              <a:t>‹Nr.›</a:t>
            </a:fld>
            <a:endParaRPr lang="en-GB" altLang="en-US">
              <a:solidFill>
                <a:srgbClr val="000000"/>
              </a:solidFill>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pic>
        <p:nvPicPr>
          <p:cNvPr id="1041" name="Picture 17" descr="LOGO CE_Vertical_EN_NEG_quadri_H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9381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a:t>Second level</a:t>
            </a:r>
            <a:endParaRPr lang="en-GB" altLang="en-US"/>
          </a:p>
          <a:p>
            <a:pPr lvl="1"/>
            <a:r>
              <a:rPr lang="en-GB" altLang="en-US"/>
              <a:t>Third level</a:t>
            </a:r>
          </a:p>
          <a:p>
            <a:pPr lvl="2"/>
            <a:r>
              <a:rPr lang="en-GB" altLang="en-US"/>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2586160B-5D35-4886-BE32-ECDFA523D723}" type="slidenum">
              <a:rPr lang="en-GB" altLang="en-US">
                <a:solidFill>
                  <a:srgbClr val="000000"/>
                </a:solidFill>
              </a:rPr>
              <a:pPr/>
              <a:t>‹Nr.›</a:t>
            </a:fld>
            <a:endParaRPr lang="en-GB" altLang="en-US">
              <a:solidFill>
                <a:srgbClr val="000000"/>
              </a:solidFill>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pic>
        <p:nvPicPr>
          <p:cNvPr id="1041" name="Picture 17" descr="LOGO CE_Vertical_EN_NEG_quadri_H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242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sldNum="0" hdr="0" ftr="0" dt="0"/>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41444"/>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2" tIns="45696" rIns="91392" bIns="45696" numCol="1" anchor="ctr" anchorCtr="0" compatLnSpc="1">
            <a:prstTxWarp prst="textNoShape">
              <a:avLst/>
            </a:prstTxWarp>
          </a:bodyPr>
          <a:lstStyle/>
          <a:p>
            <a:pPr lvl="0"/>
            <a:r>
              <a:rPr lang="en-GB"/>
              <a:t>Title</a:t>
            </a:r>
          </a:p>
        </p:txBody>
      </p:sp>
      <p:sp>
        <p:nvSpPr>
          <p:cNvPr id="1027" name="Rectangle 3"/>
          <p:cNvSpPr>
            <a:spLocks noGrp="1" noChangeArrowheads="1"/>
          </p:cNvSpPr>
          <p:nvPr>
            <p:ph type="body" idx="1"/>
          </p:nvPr>
        </p:nvSpPr>
        <p:spPr bwMode="auto">
          <a:xfrm>
            <a:off x="457200" y="2492378"/>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2" tIns="45696" rIns="91392" bIns="45696" numCol="1" anchor="t" anchorCtr="0" compatLnSpc="1">
            <a:prstTxWarp prst="textNoShape">
              <a:avLst/>
            </a:prstTxWarp>
          </a:bodyPr>
          <a:lstStyle/>
          <a:p>
            <a:pPr lvl="0"/>
            <a:r>
              <a:rPr lang="fr-BE"/>
              <a:t>Second level</a:t>
            </a:r>
            <a:endParaRPr lang="en-GB"/>
          </a:p>
          <a:p>
            <a:pPr lvl="1"/>
            <a:r>
              <a:rPr lang="en-GB"/>
              <a:t>Third level</a:t>
            </a:r>
          </a:p>
          <a:p>
            <a:pPr lvl="2"/>
            <a:r>
              <a:rPr lang="en-GB"/>
              <a:t>- Fourth level</a:t>
            </a:r>
          </a:p>
        </p:txBody>
      </p:sp>
      <p:sp>
        <p:nvSpPr>
          <p:cNvPr id="1029" name="Rectangle 5"/>
          <p:cNvSpPr>
            <a:spLocks noGrp="1" noChangeArrowheads="1"/>
          </p:cNvSpPr>
          <p:nvPr>
            <p:ph type="ftr" sz="quarter" idx="3"/>
          </p:nvPr>
        </p:nvSpPr>
        <p:spPr bwMode="auto">
          <a:xfrm>
            <a:off x="468314" y="6237292"/>
            <a:ext cx="1871662"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2" tIns="45696" rIns="91392" bIns="45696" numCol="1" anchor="t" anchorCtr="0" compatLnSpc="1">
            <a:prstTxWarp prst="textNoShape">
              <a:avLst/>
            </a:prstTxWarp>
          </a:bodyPr>
          <a:lstStyle>
            <a:lvl1pPr>
              <a:defRPr sz="1000" i="1" smtClean="0">
                <a:solidFill>
                  <a:schemeClr val="bg2"/>
                </a:solidFill>
                <a:latin typeface="Arial" charset="0"/>
              </a:defRPr>
            </a:lvl1pPr>
          </a:lstStyle>
          <a:p>
            <a:pPr>
              <a:defRPr/>
            </a:pPr>
            <a:endParaRPr lang="en-GB" b="1">
              <a:solidFill>
                <a:srgbClr val="808080"/>
              </a:solidFill>
            </a:endParaRPr>
          </a:p>
        </p:txBody>
      </p:sp>
      <p:sp>
        <p:nvSpPr>
          <p:cNvPr id="1030" name="Rectangle 6"/>
          <p:cNvSpPr>
            <a:spLocks noGrp="1" noChangeArrowheads="1"/>
          </p:cNvSpPr>
          <p:nvPr>
            <p:ph type="sldNum" sz="quarter" idx="4"/>
          </p:nvPr>
        </p:nvSpPr>
        <p:spPr bwMode="auto">
          <a:xfrm>
            <a:off x="6553200" y="6245228"/>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2" tIns="45696" rIns="91392" bIns="45696" numCol="1" anchor="t" anchorCtr="0" compatLnSpc="1">
            <a:prstTxWarp prst="textNoShape">
              <a:avLst/>
            </a:prstTxWarp>
          </a:bodyPr>
          <a:lstStyle>
            <a:lvl1pPr algn="r">
              <a:defRPr sz="1400" b="0" smtClean="0">
                <a:solidFill>
                  <a:schemeClr val="tx1"/>
                </a:solidFill>
                <a:latin typeface="Arial" charset="0"/>
              </a:defRPr>
            </a:lvl1pPr>
          </a:lstStyle>
          <a:p>
            <a:pPr>
              <a:defRPr/>
            </a:pPr>
            <a:fld id="{339660EE-ABBF-4DBB-A894-1B212F4B0DA6}" type="slidenum">
              <a:rPr lang="en-GB">
                <a:solidFill>
                  <a:srgbClr val="000000"/>
                </a:solidFill>
              </a:rPr>
              <a:pPr>
                <a:defRPr/>
              </a:pPr>
              <a:t>‹Nr.›</a:t>
            </a:fld>
            <a:endParaRPr lang="en-GB">
              <a:solidFill>
                <a:srgbClr val="000000"/>
              </a:solidFill>
            </a:endParaRPr>
          </a:p>
        </p:txBody>
      </p:sp>
      <p:sp>
        <p:nvSpPr>
          <p:cNvPr id="15" name="Rectangle 14"/>
          <p:cNvSpPr/>
          <p:nvPr/>
        </p:nvSpPr>
        <p:spPr>
          <a:xfrm>
            <a:off x="0" y="3"/>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lIns="91392" tIns="45696" rIns="91392" bIns="45696" anchor="ctr"/>
          <a:lstStyle/>
          <a:p>
            <a:pPr algn="ctr" defTabSz="456958" fontAlgn="auto">
              <a:spcBef>
                <a:spcPts val="0"/>
              </a:spcBef>
              <a:spcAft>
                <a:spcPts val="0"/>
              </a:spcAft>
              <a:defRPr/>
            </a:pPr>
            <a:endParaRPr lang="en-US" sz="1800">
              <a:solidFill>
                <a:srgbClr val="FFFFFF"/>
              </a:solidFill>
            </a:endParaRPr>
          </a:p>
        </p:txBody>
      </p:sp>
      <p:pic>
        <p:nvPicPr>
          <p:cNvPr id="1031" name="Picture 19" descr="logo_ce-en-neg-quadri"/>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924300" y="6"/>
            <a:ext cx="144145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6"/>
          <p:cNvSpPr>
            <a:spLocks noChangeArrowheads="1"/>
          </p:cNvSpPr>
          <p:nvPr userDrawn="1"/>
        </p:nvSpPr>
        <p:spPr bwMode="auto">
          <a:xfrm>
            <a:off x="4264025" y="6608769"/>
            <a:ext cx="611188" cy="260351"/>
          </a:xfrm>
          <a:prstGeom prst="rect">
            <a:avLst/>
          </a:prstGeom>
          <a:solidFill>
            <a:srgbClr val="00AFEC"/>
          </a:solidFill>
          <a:ln w="9525" algn="ctr">
            <a:solidFill>
              <a:srgbClr val="00AFEC"/>
            </a:solidFill>
            <a:miter lim="800000"/>
            <a:headEnd/>
            <a:tailEnd/>
          </a:ln>
          <a:effectLst/>
          <a:extLst>
            <a:ext uri="{AF507438-7753-43e0-B8FC-AC1667EBCBE1}">
              <a14:hiddenEffects xmlns:a14="http://schemas.microsoft.com/office/drawing/2010/main">
                <a:effectLst>
                  <a:outerShdw dist="23000" dir="5400000" rotWithShape="0">
                    <a:srgbClr val="000000"/>
                  </a:outerShdw>
                </a:effectLst>
              </a14:hiddenEffects>
            </a:ext>
          </a:extLst>
        </p:spPr>
        <p:txBody>
          <a:bodyPr lIns="91392" tIns="45696" rIns="91392" bIns="45696" anchor="ctr"/>
          <a:lstStyle/>
          <a:p>
            <a:pPr algn="ctr" defTabSz="456958"/>
            <a:endParaRPr lang="en-US" sz="1800">
              <a:solidFill>
                <a:srgbClr val="FFFFFF"/>
              </a:solidFill>
            </a:endParaRPr>
          </a:p>
        </p:txBody>
      </p:sp>
      <p:pic>
        <p:nvPicPr>
          <p:cNvPr id="1033" name="Picture 22" descr="ECHO_policyname_01_en"/>
          <p:cNvPicPr>
            <a:picLocks noChangeAspect="1" noChangeArrowheads="1"/>
          </p:cNvPicPr>
          <p:nvPr userDrawn="1"/>
        </p:nvPicPr>
        <p:blipFill>
          <a:blip r:embed="rId15">
            <a:lum bright="42000" contrast="-60000"/>
            <a:extLst>
              <a:ext uri="{28A0092B-C50C-407E-A947-70E740481C1C}">
                <a14:useLocalDpi xmlns:a14="http://schemas.microsoft.com/office/drawing/2010/main" val="0"/>
              </a:ext>
            </a:extLst>
          </a:blip>
          <a:srcRect/>
          <a:stretch>
            <a:fillRect/>
          </a:stretch>
        </p:blipFill>
        <p:spPr bwMode="auto">
          <a:xfrm>
            <a:off x="2295525" y="6564319"/>
            <a:ext cx="2160588" cy="325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9999"/>
                    </a:srgbClr>
                  </a:outerShdw>
                </a:effectLst>
              </a14:hiddenEffects>
            </a:ext>
          </a:extLst>
        </p:spPr>
      </p:pic>
      <p:pic>
        <p:nvPicPr>
          <p:cNvPr id="1034" name="Picture 23" descr="ECHO_policyname_03_en"/>
          <p:cNvPicPr>
            <a:picLocks noChangeAspect="1" noChangeArrowheads="1"/>
          </p:cNvPicPr>
          <p:nvPr userDrawn="1"/>
        </p:nvPicPr>
        <p:blipFill>
          <a:blip r:embed="rId16">
            <a:lum bright="42000" contrast="-60000"/>
            <a:extLst>
              <a:ext uri="{28A0092B-C50C-407E-A947-70E740481C1C}">
                <a14:useLocalDpi xmlns:a14="http://schemas.microsoft.com/office/drawing/2010/main" val="0"/>
              </a:ext>
            </a:extLst>
          </a:blip>
          <a:srcRect/>
          <a:stretch>
            <a:fillRect/>
          </a:stretch>
        </p:blipFill>
        <p:spPr bwMode="auto">
          <a:xfrm>
            <a:off x="4891088" y="6564319"/>
            <a:ext cx="1674812" cy="325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9999"/>
                    </a:srgbClr>
                  </a:outerShdw>
                </a:effectLst>
              </a14:hiddenEffects>
            </a:ext>
          </a:extLst>
        </p:spPr>
      </p:pic>
      <p:pic>
        <p:nvPicPr>
          <p:cNvPr id="1035" name="Picture 25" descr="ECHO_policyname_05_en"/>
          <p:cNvPicPr>
            <a:picLocks noChangeAspect="1" noChangeArrowheads="1"/>
          </p:cNvPicPr>
          <p:nvPr userDrawn="1"/>
        </p:nvPicPr>
        <p:blipFill>
          <a:blip r:embed="rId17">
            <a:lum bright="76000"/>
            <a:extLst>
              <a:ext uri="{28A0092B-C50C-407E-A947-70E740481C1C}">
                <a14:useLocalDpi xmlns:a14="http://schemas.microsoft.com/office/drawing/2010/main" val="0"/>
              </a:ext>
            </a:extLst>
          </a:blip>
          <a:srcRect/>
          <a:stretch>
            <a:fillRect/>
          </a:stretch>
        </p:blipFill>
        <p:spPr bwMode="auto">
          <a:xfrm>
            <a:off x="4414847" y="6524627"/>
            <a:ext cx="338137"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26" descr="LOGO_EUCP_small"/>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110544" y="115891"/>
            <a:ext cx="7826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35730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hf sldNum="0" hdr="0" ftr="0" dt="0"/>
  <p:txStyles>
    <p:titleStyle>
      <a:lvl1pPr marL="358586" indent="-358586" algn="l" rtl="0" eaLnBrk="0" fontAlgn="base" hangingPunct="0">
        <a:spcBef>
          <a:spcPct val="0"/>
        </a:spcBef>
        <a:spcAft>
          <a:spcPct val="0"/>
        </a:spcAft>
        <a:defRPr sz="3000" b="1">
          <a:solidFill>
            <a:srgbClr val="0F5494"/>
          </a:solidFill>
          <a:latin typeface="+mj-lt"/>
          <a:ea typeface="+mj-ea"/>
          <a:cs typeface="+mj-cs"/>
        </a:defRPr>
      </a:lvl1pPr>
      <a:lvl2pPr marL="358586" indent="-358586" algn="l" rtl="0" eaLnBrk="0" fontAlgn="base" hangingPunct="0">
        <a:spcBef>
          <a:spcPct val="0"/>
        </a:spcBef>
        <a:spcAft>
          <a:spcPct val="0"/>
        </a:spcAft>
        <a:defRPr sz="3000" b="1">
          <a:solidFill>
            <a:srgbClr val="0F5494"/>
          </a:solidFill>
          <a:latin typeface="Verdana" pitchFamily="34" charset="0"/>
        </a:defRPr>
      </a:lvl2pPr>
      <a:lvl3pPr marL="358586" indent="-358586" algn="l" rtl="0" eaLnBrk="0" fontAlgn="base" hangingPunct="0">
        <a:spcBef>
          <a:spcPct val="0"/>
        </a:spcBef>
        <a:spcAft>
          <a:spcPct val="0"/>
        </a:spcAft>
        <a:defRPr sz="3000" b="1">
          <a:solidFill>
            <a:srgbClr val="0F5494"/>
          </a:solidFill>
          <a:latin typeface="Verdana" pitchFamily="34" charset="0"/>
        </a:defRPr>
      </a:lvl3pPr>
      <a:lvl4pPr marL="358586" indent="-358586" algn="l" rtl="0" eaLnBrk="0" fontAlgn="base" hangingPunct="0">
        <a:spcBef>
          <a:spcPct val="0"/>
        </a:spcBef>
        <a:spcAft>
          <a:spcPct val="0"/>
        </a:spcAft>
        <a:defRPr sz="3000" b="1">
          <a:solidFill>
            <a:srgbClr val="0F5494"/>
          </a:solidFill>
          <a:latin typeface="Verdana" pitchFamily="34" charset="0"/>
        </a:defRPr>
      </a:lvl4pPr>
      <a:lvl5pPr marL="358586" indent="-358586" algn="l" rtl="0" eaLnBrk="0" fontAlgn="base" hangingPunct="0">
        <a:spcBef>
          <a:spcPct val="0"/>
        </a:spcBef>
        <a:spcAft>
          <a:spcPct val="0"/>
        </a:spcAft>
        <a:defRPr sz="3000" b="1">
          <a:solidFill>
            <a:srgbClr val="0F5494"/>
          </a:solidFill>
          <a:latin typeface="Verdana" pitchFamily="34" charset="0"/>
        </a:defRPr>
      </a:lvl5pPr>
      <a:lvl6pPr marL="815543" algn="l" rtl="0" fontAlgn="base">
        <a:spcBef>
          <a:spcPct val="0"/>
        </a:spcBef>
        <a:spcAft>
          <a:spcPct val="0"/>
        </a:spcAft>
        <a:defRPr sz="3000" b="1">
          <a:solidFill>
            <a:srgbClr val="0F5494"/>
          </a:solidFill>
          <a:latin typeface="Verdana" pitchFamily="34" charset="0"/>
        </a:defRPr>
      </a:lvl6pPr>
      <a:lvl7pPr marL="1272502" algn="l" rtl="0" fontAlgn="base">
        <a:spcBef>
          <a:spcPct val="0"/>
        </a:spcBef>
        <a:spcAft>
          <a:spcPct val="0"/>
        </a:spcAft>
        <a:defRPr sz="3000" b="1">
          <a:solidFill>
            <a:srgbClr val="0F5494"/>
          </a:solidFill>
          <a:latin typeface="Verdana" pitchFamily="34" charset="0"/>
        </a:defRPr>
      </a:lvl7pPr>
      <a:lvl8pPr marL="1729460" algn="l" rtl="0" fontAlgn="base">
        <a:spcBef>
          <a:spcPct val="0"/>
        </a:spcBef>
        <a:spcAft>
          <a:spcPct val="0"/>
        </a:spcAft>
        <a:defRPr sz="3000" b="1">
          <a:solidFill>
            <a:srgbClr val="0F5494"/>
          </a:solidFill>
          <a:latin typeface="Verdana" pitchFamily="34" charset="0"/>
        </a:defRPr>
      </a:lvl8pPr>
      <a:lvl9pPr marL="2186417" algn="l" rtl="0" fontAlgn="base">
        <a:spcBef>
          <a:spcPct val="0"/>
        </a:spcBef>
        <a:spcAft>
          <a:spcPct val="0"/>
        </a:spcAft>
        <a:defRPr sz="3000" b="1">
          <a:solidFill>
            <a:srgbClr val="0F5494"/>
          </a:solidFill>
          <a:latin typeface="Verdana" pitchFamily="34" charset="0"/>
        </a:defRPr>
      </a:lvl9pPr>
    </p:titleStyle>
    <p:bodyStyle>
      <a:lvl1pPr marL="342718" indent="-342718"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557" indent="-285600" algn="l" rtl="0" eaLnBrk="0" fontAlgn="base" hangingPunct="0">
        <a:spcBef>
          <a:spcPct val="20000"/>
        </a:spcBef>
        <a:spcAft>
          <a:spcPct val="0"/>
        </a:spcAft>
        <a:buClr>
          <a:srgbClr val="009FBA"/>
        </a:buClr>
        <a:buChar char="•"/>
        <a:defRPr sz="2000" b="1">
          <a:solidFill>
            <a:srgbClr val="0F5494"/>
          </a:solidFill>
          <a:latin typeface="+mn-lt"/>
        </a:defRPr>
      </a:lvl2pPr>
      <a:lvl3pPr marL="1142395" indent="-228479" algn="l" rtl="0" eaLnBrk="0" fontAlgn="base" hangingPunct="0">
        <a:spcBef>
          <a:spcPct val="20000"/>
        </a:spcBef>
        <a:spcAft>
          <a:spcPct val="0"/>
        </a:spcAft>
        <a:defRPr sz="1400">
          <a:solidFill>
            <a:srgbClr val="0F5494"/>
          </a:solidFill>
          <a:latin typeface="+mn-lt"/>
        </a:defRPr>
      </a:lvl3pPr>
      <a:lvl4pPr marL="1599353" indent="-228479" algn="l" rtl="0" eaLnBrk="0" fontAlgn="base" hangingPunct="0">
        <a:spcBef>
          <a:spcPct val="20000"/>
        </a:spcBef>
        <a:spcAft>
          <a:spcPct val="0"/>
        </a:spcAft>
        <a:buChar char="–"/>
        <a:defRPr sz="2000">
          <a:solidFill>
            <a:schemeClr val="tx1"/>
          </a:solidFill>
          <a:latin typeface="Arial" charset="0"/>
        </a:defRPr>
      </a:lvl4pPr>
      <a:lvl5pPr marL="2056311" indent="-228479" algn="l" rtl="0" eaLnBrk="0" fontAlgn="base" hangingPunct="0">
        <a:spcBef>
          <a:spcPct val="20000"/>
        </a:spcBef>
        <a:spcAft>
          <a:spcPct val="0"/>
        </a:spcAft>
        <a:buChar char="»"/>
        <a:defRPr sz="2000">
          <a:solidFill>
            <a:schemeClr val="tx1"/>
          </a:solidFill>
          <a:latin typeface="Arial" charset="0"/>
        </a:defRPr>
      </a:lvl5pPr>
      <a:lvl6pPr marL="2513269" indent="-228479" algn="l" rtl="0" fontAlgn="base">
        <a:spcBef>
          <a:spcPct val="20000"/>
        </a:spcBef>
        <a:spcAft>
          <a:spcPct val="0"/>
        </a:spcAft>
        <a:buChar char="»"/>
        <a:defRPr sz="2000">
          <a:solidFill>
            <a:schemeClr val="tx1"/>
          </a:solidFill>
          <a:latin typeface="Arial" charset="0"/>
        </a:defRPr>
      </a:lvl6pPr>
      <a:lvl7pPr marL="2970226" indent="-228479" algn="l" rtl="0" fontAlgn="base">
        <a:spcBef>
          <a:spcPct val="20000"/>
        </a:spcBef>
        <a:spcAft>
          <a:spcPct val="0"/>
        </a:spcAft>
        <a:buChar char="»"/>
        <a:defRPr sz="2000">
          <a:solidFill>
            <a:schemeClr val="tx1"/>
          </a:solidFill>
          <a:latin typeface="Arial" charset="0"/>
        </a:defRPr>
      </a:lvl7pPr>
      <a:lvl8pPr marL="3427185" indent="-228479" algn="l" rtl="0" fontAlgn="base">
        <a:spcBef>
          <a:spcPct val="20000"/>
        </a:spcBef>
        <a:spcAft>
          <a:spcPct val="0"/>
        </a:spcAft>
        <a:buChar char="»"/>
        <a:defRPr sz="2000">
          <a:solidFill>
            <a:schemeClr val="tx1"/>
          </a:solidFill>
          <a:latin typeface="Arial" charset="0"/>
        </a:defRPr>
      </a:lvl8pPr>
      <a:lvl9pPr marL="3884143" indent="-228479"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3916" rtl="0" eaLnBrk="1" latinLnBrk="0" hangingPunct="1">
        <a:defRPr sz="1800" kern="1200">
          <a:solidFill>
            <a:schemeClr val="tx1"/>
          </a:solidFill>
          <a:latin typeface="+mn-lt"/>
          <a:ea typeface="+mn-ea"/>
          <a:cs typeface="+mn-cs"/>
        </a:defRPr>
      </a:lvl1pPr>
      <a:lvl2pPr marL="456958" algn="l" defTabSz="913916" rtl="0" eaLnBrk="1" latinLnBrk="0" hangingPunct="1">
        <a:defRPr sz="1800" kern="1200">
          <a:solidFill>
            <a:schemeClr val="tx1"/>
          </a:solidFill>
          <a:latin typeface="+mn-lt"/>
          <a:ea typeface="+mn-ea"/>
          <a:cs typeface="+mn-cs"/>
        </a:defRPr>
      </a:lvl2pPr>
      <a:lvl3pPr marL="913916" algn="l" defTabSz="913916" rtl="0" eaLnBrk="1" latinLnBrk="0" hangingPunct="1">
        <a:defRPr sz="1800" kern="1200">
          <a:solidFill>
            <a:schemeClr val="tx1"/>
          </a:solidFill>
          <a:latin typeface="+mn-lt"/>
          <a:ea typeface="+mn-ea"/>
          <a:cs typeface="+mn-cs"/>
        </a:defRPr>
      </a:lvl3pPr>
      <a:lvl4pPr marL="1370874" algn="l" defTabSz="913916" rtl="0" eaLnBrk="1" latinLnBrk="0" hangingPunct="1">
        <a:defRPr sz="1800" kern="1200">
          <a:solidFill>
            <a:schemeClr val="tx1"/>
          </a:solidFill>
          <a:latin typeface="+mn-lt"/>
          <a:ea typeface="+mn-ea"/>
          <a:cs typeface="+mn-cs"/>
        </a:defRPr>
      </a:lvl4pPr>
      <a:lvl5pPr marL="1827832" algn="l" defTabSz="913916" rtl="0" eaLnBrk="1" latinLnBrk="0" hangingPunct="1">
        <a:defRPr sz="1800" kern="1200">
          <a:solidFill>
            <a:schemeClr val="tx1"/>
          </a:solidFill>
          <a:latin typeface="+mn-lt"/>
          <a:ea typeface="+mn-ea"/>
          <a:cs typeface="+mn-cs"/>
        </a:defRPr>
      </a:lvl5pPr>
      <a:lvl6pPr marL="2284789" algn="l" defTabSz="913916" rtl="0" eaLnBrk="1" latinLnBrk="0" hangingPunct="1">
        <a:defRPr sz="1800" kern="1200">
          <a:solidFill>
            <a:schemeClr val="tx1"/>
          </a:solidFill>
          <a:latin typeface="+mn-lt"/>
          <a:ea typeface="+mn-ea"/>
          <a:cs typeface="+mn-cs"/>
        </a:defRPr>
      </a:lvl6pPr>
      <a:lvl7pPr marL="2741748" algn="l" defTabSz="913916" rtl="0" eaLnBrk="1" latinLnBrk="0" hangingPunct="1">
        <a:defRPr sz="1800" kern="1200">
          <a:solidFill>
            <a:schemeClr val="tx1"/>
          </a:solidFill>
          <a:latin typeface="+mn-lt"/>
          <a:ea typeface="+mn-ea"/>
          <a:cs typeface="+mn-cs"/>
        </a:defRPr>
      </a:lvl7pPr>
      <a:lvl8pPr marL="3198706" algn="l" defTabSz="913916" rtl="0" eaLnBrk="1" latinLnBrk="0" hangingPunct="1">
        <a:defRPr sz="1800" kern="1200">
          <a:solidFill>
            <a:schemeClr val="tx1"/>
          </a:solidFill>
          <a:latin typeface="+mn-lt"/>
          <a:ea typeface="+mn-ea"/>
          <a:cs typeface="+mn-cs"/>
        </a:defRPr>
      </a:lvl8pPr>
      <a:lvl9pPr marL="3655663" algn="l" defTabSz="91391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87240" y="410830"/>
            <a:ext cx="8351099" cy="1073122"/>
          </a:xfrm>
          <a:prstGeom prst="rect">
            <a:avLst/>
          </a:prstGeom>
        </p:spPr>
        <p:txBody>
          <a:bodyPr vert="horz" lIns="0" tIns="0" rIns="0" bIns="0" rtlCol="0" anchor="t" anchorCtr="0">
            <a:normAutofit/>
          </a:bodyPr>
          <a:lstStyle/>
          <a:p>
            <a:r>
              <a:rPr lang="de-DE" dirty="0" smtClean="0"/>
              <a:t>Titelmasterformat durch Klicken bearbeiten</a:t>
            </a:r>
            <a:endParaRPr lang="en-US" dirty="0"/>
          </a:p>
        </p:txBody>
      </p:sp>
      <p:sp>
        <p:nvSpPr>
          <p:cNvPr id="3" name="Textplatzhalter 2"/>
          <p:cNvSpPr>
            <a:spLocks noGrp="1"/>
          </p:cNvSpPr>
          <p:nvPr>
            <p:ph type="body" idx="1"/>
          </p:nvPr>
        </p:nvSpPr>
        <p:spPr>
          <a:xfrm>
            <a:off x="387240" y="1483952"/>
            <a:ext cx="8351099" cy="4247998"/>
          </a:xfrm>
          <a:prstGeom prst="rect">
            <a:avLst/>
          </a:prstGeom>
        </p:spPr>
        <p:txBody>
          <a:bodyPr vert="horz" lIns="1080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6" name="Foliennummernplatzhalter 5"/>
          <p:cNvSpPr>
            <a:spLocks noGrp="1"/>
          </p:cNvSpPr>
          <p:nvPr>
            <p:ph type="sldNum" sz="quarter" idx="4"/>
          </p:nvPr>
        </p:nvSpPr>
        <p:spPr>
          <a:xfrm>
            <a:off x="251520" y="6309320"/>
            <a:ext cx="685820" cy="360000"/>
          </a:xfrm>
          <a:prstGeom prst="rect">
            <a:avLst/>
          </a:prstGeom>
        </p:spPr>
        <p:txBody>
          <a:bodyPr vert="horz" lIns="0" tIns="0" rIns="0" bIns="0" rtlCol="0" anchor="b" anchorCtr="0"/>
          <a:lstStyle>
            <a:lvl1pPr algn="l">
              <a:defRPr sz="1200">
                <a:solidFill>
                  <a:srgbClr val="7F7F7F"/>
                </a:solidFill>
              </a:defRPr>
            </a:lvl1pPr>
          </a:lstStyle>
          <a:p>
            <a:pPr defTabSz="914309" fontAlgn="auto">
              <a:spcBef>
                <a:spcPts val="0"/>
              </a:spcBef>
              <a:spcAft>
                <a:spcPts val="0"/>
              </a:spcAft>
            </a:pPr>
            <a:fld id="{75A4F164-3A46-4CEE-A25C-CA523D5E42F3}" type="slidenum">
              <a:rPr lang="en-US" smtClean="0">
                <a:latin typeface="Calibri"/>
              </a:rPr>
              <a:pPr defTabSz="914309" fontAlgn="auto">
                <a:spcBef>
                  <a:spcPts val="0"/>
                </a:spcBef>
                <a:spcAft>
                  <a:spcPts val="0"/>
                </a:spcAft>
              </a:pPr>
              <a:t>‹Nr.›</a:t>
            </a:fld>
            <a:endParaRPr lang="en-US" dirty="0">
              <a:latin typeface="Calibri"/>
            </a:endParaRPr>
          </a:p>
        </p:txBody>
      </p:sp>
    </p:spTree>
    <p:extLst>
      <p:ext uri="{BB962C8B-B14F-4D97-AF65-F5344CB8AC3E}">
        <p14:creationId xmlns:p14="http://schemas.microsoft.com/office/powerpoint/2010/main" val="126313162"/>
      </p:ext>
    </p:extLst>
  </p:cSld>
  <p:clrMap bg1="lt1" tx1="dk1" bg2="lt2" tx2="dk2" accent1="accent1" accent2="accent2" accent3="accent3" accent4="accent4" accent5="accent5" accent6="accent6" hlink="hlink" folHlink="folHlink"/>
  <p:sldLayoutIdLst>
    <p:sldLayoutId id="2147483889" r:id="rId1"/>
    <p:sldLayoutId id="2147483890" r:id="rId2"/>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3200" b="0" kern="1200">
          <a:solidFill>
            <a:schemeClr val="tx1"/>
          </a:solidFill>
          <a:latin typeface="+mj-lt"/>
          <a:ea typeface="+mj-ea"/>
          <a:cs typeface="+mj-cs"/>
        </a:defRPr>
      </a:lvl1pPr>
    </p:titleStyle>
    <p:bodyStyle>
      <a:lvl1pPr marL="273050" indent="-273050" algn="l" defTabSz="914400" rtl="0" eaLnBrk="1" latinLnBrk="0" hangingPunct="1">
        <a:spcBef>
          <a:spcPts val="0"/>
        </a:spcBef>
        <a:spcAft>
          <a:spcPts val="1000"/>
        </a:spcAft>
        <a:buFont typeface="Wingdings" panose="05000000000000000000" pitchFamily="2" charset="2"/>
        <a:buChar char="§"/>
        <a:defRPr sz="2200" kern="1200">
          <a:solidFill>
            <a:schemeClr val="tx1"/>
          </a:solidFill>
          <a:latin typeface="Calibri Light" panose="020F0302020204030204" pitchFamily="34" charset="0"/>
          <a:ea typeface="+mn-ea"/>
          <a:cs typeface="+mn-cs"/>
        </a:defRPr>
      </a:lvl1pPr>
      <a:lvl2pPr marL="808038" indent="-273050" algn="l" defTabSz="914400" rtl="0" eaLnBrk="1" latinLnBrk="0" hangingPunct="1">
        <a:spcBef>
          <a:spcPts val="0"/>
        </a:spcBef>
        <a:spcAft>
          <a:spcPts val="1000"/>
        </a:spcAft>
        <a:buFont typeface="Symbol" panose="05050102010706020507" pitchFamily="18" charset="2"/>
        <a:buChar char="-"/>
        <a:defRPr sz="2000" kern="1200">
          <a:solidFill>
            <a:schemeClr val="tx1"/>
          </a:solidFill>
          <a:latin typeface="Calibri Light" panose="020F0302020204030204" pitchFamily="34" charset="0"/>
          <a:ea typeface="+mn-ea"/>
          <a:cs typeface="+mn-cs"/>
        </a:defRPr>
      </a:lvl2pPr>
      <a:lvl3pPr marL="1081088" indent="-177800" algn="l" defTabSz="914400" rtl="0" eaLnBrk="1" latinLnBrk="0" hangingPunct="1">
        <a:spcBef>
          <a:spcPts val="0"/>
        </a:spcBef>
        <a:spcAft>
          <a:spcPts val="1000"/>
        </a:spcAft>
        <a:buFont typeface="Symbol" panose="05050102010706020507" pitchFamily="18" charset="2"/>
        <a:buChar char="-"/>
        <a:defRPr sz="1800" kern="1200">
          <a:solidFill>
            <a:schemeClr val="tx1"/>
          </a:solidFill>
          <a:latin typeface="Calibri Light" panose="020F0302020204030204" pitchFamily="34" charset="0"/>
          <a:ea typeface="+mn-ea"/>
          <a:cs typeface="+mn-cs"/>
        </a:defRPr>
      </a:lvl3pPr>
      <a:lvl4pPr marL="1436688" indent="-177800" algn="l" defTabSz="914400" rtl="0" eaLnBrk="1" latinLnBrk="0" hangingPunct="1">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4pPr>
      <a:lvl5pPr marL="1793875" indent="-179388" algn="l" defTabSz="914400" rtl="0" eaLnBrk="1" latinLnBrk="0" hangingPunct="1">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gif"/><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1.xml"/></Relationships>
</file>

<file path=ppt/slides/_rels/slide15.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ec.europa.eu/research/participants/portal/desktop/en/opportunities/ucpm/topics/ucpm-2018-pp-prep-ag.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4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jpg"/><Relationship Id="rId6" Type="http://schemas.openxmlformats.org/officeDocument/2006/relationships/image" Target="../media/image52.jpeg"/><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png"/><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14.png"/><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p:cNvSpPr>
            <a:spLocks noGrp="1" noChangeArrowheads="1"/>
          </p:cNvSpPr>
          <p:nvPr>
            <p:ph type="ctrTitle"/>
          </p:nvPr>
        </p:nvSpPr>
        <p:spPr>
          <a:xfrm>
            <a:off x="573906" y="1988840"/>
            <a:ext cx="8030542" cy="2952328"/>
          </a:xfrm>
        </p:spPr>
        <p:txBody>
          <a:bodyPr/>
          <a:lstStyle/>
          <a:p>
            <a:pPr algn="ctr"/>
            <a:r>
              <a:rPr lang="en-GB" altLang="en-US" sz="2800" dirty="0" smtClean="0"/>
              <a:t>"Improving Preparedness and Response to EU Natural and Man-made Disasters"</a:t>
            </a:r>
            <a:br>
              <a:rPr lang="en-GB" altLang="en-US" sz="2800" dirty="0" smtClean="0"/>
            </a:br>
            <a:r>
              <a:rPr lang="en-GB" altLang="en-US" sz="2800" dirty="0" smtClean="0"/>
              <a:t/>
            </a:r>
            <a:br>
              <a:rPr lang="en-GB" altLang="en-US" sz="2800" dirty="0" smtClean="0"/>
            </a:br>
            <a:r>
              <a:rPr lang="en-GB" altLang="en-US" sz="2800" dirty="0" smtClean="0"/>
              <a:t>European Workshop, Naples, 11 February 2018 </a:t>
            </a:r>
            <a:endParaRPr lang="en-GB" altLang="en-US" sz="2800" dirty="0"/>
          </a:p>
        </p:txBody>
      </p:sp>
      <p:sp>
        <p:nvSpPr>
          <p:cNvPr id="4" name="Rectangle 6"/>
          <p:cNvSpPr>
            <a:spLocks noGrp="1" noChangeArrowheads="1"/>
          </p:cNvSpPr>
          <p:nvPr>
            <p:ph type="subTitle" idx="1"/>
          </p:nvPr>
        </p:nvSpPr>
        <p:spPr>
          <a:xfrm>
            <a:off x="0" y="3716338"/>
            <a:ext cx="9144000" cy="1728787"/>
          </a:xfrm>
        </p:spPr>
        <p:txBody>
          <a:bodyPr/>
          <a:lstStyle/>
          <a:p>
            <a:pPr algn="ctr" eaLnBrk="1" hangingPunct="1">
              <a:lnSpc>
                <a:spcPct val="80000"/>
              </a:lnSpc>
            </a:pPr>
            <a:endParaRPr lang="fr-BE" altLang="en-US" sz="1800" b="0" dirty="0"/>
          </a:p>
          <a:p>
            <a:pPr algn="ctr"/>
            <a:endParaRPr lang="en-GB" altLang="en-US" sz="2000" dirty="0" smtClean="0">
              <a:solidFill>
                <a:srgbClr val="FFC000"/>
              </a:solidFill>
            </a:endParaRPr>
          </a:p>
          <a:p>
            <a:pPr algn="r"/>
            <a:endParaRPr lang="en-GB" altLang="en-US" sz="2000" dirty="0" smtClean="0">
              <a:solidFill>
                <a:srgbClr val="FFC000"/>
              </a:solidFill>
            </a:endParaRPr>
          </a:p>
          <a:p>
            <a:pPr algn="r"/>
            <a:endParaRPr lang="en-GB" altLang="en-US" sz="2000" dirty="0">
              <a:solidFill>
                <a:srgbClr val="FFC000"/>
              </a:solidFill>
            </a:endParaRPr>
          </a:p>
          <a:p>
            <a:pPr algn="r"/>
            <a:endParaRPr lang="en-GB" altLang="en-US" sz="2000" dirty="0" smtClean="0">
              <a:solidFill>
                <a:srgbClr val="FFC000"/>
              </a:solidFill>
            </a:endParaRPr>
          </a:p>
          <a:p>
            <a:pPr algn="r"/>
            <a:r>
              <a:rPr lang="en-GB" altLang="en-US" sz="2000" dirty="0" smtClean="0">
                <a:solidFill>
                  <a:srgbClr val="FFC000"/>
                </a:solidFill>
              </a:rPr>
              <a:t>Peter Billing</a:t>
            </a:r>
          </a:p>
          <a:p>
            <a:pPr algn="r"/>
            <a:r>
              <a:rPr lang="fr-BE" altLang="en-US" sz="2000" dirty="0" smtClean="0">
                <a:solidFill>
                  <a:srgbClr val="FFC000"/>
                </a:solidFill>
              </a:rPr>
              <a:t>DG ECHO – European Commission</a:t>
            </a:r>
            <a:endParaRPr lang="en-GB" altLang="en-US" sz="2000" dirty="0" smtClean="0">
              <a:solidFill>
                <a:srgbClr val="FFC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a:xfrm>
            <a:off x="395288" y="1196975"/>
            <a:ext cx="8229600" cy="936625"/>
          </a:xfrm>
        </p:spPr>
        <p:txBody>
          <a:bodyPr/>
          <a:lstStyle/>
          <a:p>
            <a:pPr algn="ctr"/>
            <a:r>
              <a:rPr lang="fr-BE" altLang="en-US" sz="2500" dirty="0" smtClean="0"/>
              <a:t/>
            </a:r>
            <a:br>
              <a:rPr lang="fr-BE" altLang="en-US" sz="2500" dirty="0" smtClean="0"/>
            </a:br>
            <a:r>
              <a:rPr lang="fr-BE" altLang="en-US" sz="2500" dirty="0" smtClean="0"/>
              <a:t>UCPM = </a:t>
            </a:r>
            <a:r>
              <a:rPr lang="en-GB" sz="2400" dirty="0"/>
              <a:t>Prevention – Preparedness </a:t>
            </a:r>
            <a:r>
              <a:rPr lang="en-GB" sz="2400" dirty="0" smtClean="0"/>
              <a:t> </a:t>
            </a:r>
            <a:r>
              <a:rPr lang="en-GB" sz="2400" dirty="0"/>
              <a:t>Response – Lessons Learnt</a:t>
            </a:r>
            <a:r>
              <a:rPr lang="en-GB" sz="2800" dirty="0"/>
              <a:t/>
            </a:r>
            <a:br>
              <a:rPr lang="en-GB" sz="2800" dirty="0"/>
            </a:br>
            <a:endParaRPr lang="en-GB" altLang="en-US" sz="2500" dirty="0" smtClean="0"/>
          </a:p>
        </p:txBody>
      </p:sp>
      <p:sp>
        <p:nvSpPr>
          <p:cNvPr id="9219" name="Content Placeholder 2"/>
          <p:cNvSpPr>
            <a:spLocks noGrp="1"/>
          </p:cNvSpPr>
          <p:nvPr>
            <p:ph idx="1"/>
          </p:nvPr>
        </p:nvSpPr>
        <p:spPr>
          <a:xfrm>
            <a:off x="250825" y="2060575"/>
            <a:ext cx="8713663" cy="4321175"/>
          </a:xfrm>
        </p:spPr>
        <p:txBody>
          <a:bodyPr/>
          <a:lstStyle/>
          <a:p>
            <a:pPr marL="0" indent="0">
              <a:buClrTx/>
              <a:buNone/>
              <a:defRPr/>
            </a:pPr>
            <a:endParaRPr lang="en-GB" sz="1800" i="0" dirty="0"/>
          </a:p>
          <a:p>
            <a:pPr marL="0" indent="0">
              <a:buClrTx/>
              <a:buNone/>
              <a:defRPr/>
            </a:pPr>
            <a:endParaRPr lang="fr-BE" sz="1800" b="1" i="0" dirty="0" smtClean="0"/>
          </a:p>
          <a:p>
            <a:pPr marL="0" indent="0">
              <a:buClrTx/>
              <a:buNone/>
              <a:defRPr/>
            </a:pPr>
            <a:endParaRPr lang="en-GB" sz="1800" b="1" i="0"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058207"/>
            <a:ext cx="7380312" cy="4518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17379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02" name="Picture 70" descr="C:\Users\mari_kol\Documents\Dubrovnik 5-7 Oct 2011\Mechanism workshop\europe_big.jpg"/>
          <p:cNvPicPr>
            <a:picLocks noChangeAspect="1" noChangeArrowheads="1"/>
          </p:cNvPicPr>
          <p:nvPr/>
        </p:nvPicPr>
        <p:blipFill>
          <a:blip r:embed="rId3">
            <a:extLst>
              <a:ext uri="{28A0092B-C50C-407E-A947-70E740481C1C}">
                <a14:useLocalDpi xmlns:a14="http://schemas.microsoft.com/office/drawing/2010/main" val="0"/>
              </a:ext>
            </a:extLst>
          </a:blip>
          <a:srcRect r="29129" b="3088"/>
          <a:stretch>
            <a:fillRect/>
          </a:stretch>
        </p:blipFill>
        <p:spPr bwMode="auto">
          <a:xfrm>
            <a:off x="4126295" y="1149554"/>
            <a:ext cx="4924425" cy="567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19" descr="worldicon"/>
          <p:cNvPicPr>
            <a:picLocks noChangeAspect="1" noChangeArrowheads="1" noCrop="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8316913" y="6092825"/>
            <a:ext cx="53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04" name="Group 5"/>
          <p:cNvGrpSpPr>
            <a:grpSpLocks/>
          </p:cNvGrpSpPr>
          <p:nvPr/>
        </p:nvGrpSpPr>
        <p:grpSpPr bwMode="auto">
          <a:xfrm>
            <a:off x="5483226" y="3716339"/>
            <a:ext cx="1325563" cy="1343025"/>
            <a:chOff x="2290" y="1661"/>
            <a:chExt cx="835" cy="846"/>
          </a:xfrm>
        </p:grpSpPr>
        <p:pic>
          <p:nvPicPr>
            <p:cNvPr id="102464" name="Picture 6" descr="LOGO_EUCP_small"/>
            <p:cNvPicPr>
              <a:picLocks noChangeAspect="1" noChangeArrowheads="1"/>
            </p:cNvPicPr>
            <p:nvPr/>
          </p:nvPicPr>
          <p:blipFill>
            <a:blip r:embed="rId5">
              <a:lum bright="30000"/>
              <a:extLst>
                <a:ext uri="{28A0092B-C50C-407E-A947-70E740481C1C}">
                  <a14:useLocalDpi xmlns:a14="http://schemas.microsoft.com/office/drawing/2010/main" val="0"/>
                </a:ext>
              </a:extLst>
            </a:blip>
            <a:srcRect/>
            <a:stretch>
              <a:fillRect/>
            </a:stretch>
          </p:blipFill>
          <p:spPr bwMode="auto">
            <a:xfrm>
              <a:off x="2290" y="1661"/>
              <a:ext cx="835" cy="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5" name="Text Box 7"/>
            <p:cNvSpPr txBox="1">
              <a:spLocks noChangeArrowheads="1"/>
            </p:cNvSpPr>
            <p:nvPr/>
          </p:nvSpPr>
          <p:spPr bwMode="auto">
            <a:xfrm>
              <a:off x="2472" y="1933"/>
              <a:ext cx="58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ClrTx/>
                <a:buFontTx/>
                <a:buNone/>
              </a:pPr>
              <a:r>
                <a:rPr lang="en-US" altLang="en-US" i="0" dirty="0">
                  <a:solidFill>
                    <a:srgbClr val="000000"/>
                  </a:solidFill>
                  <a:latin typeface="Tahoma" pitchFamily="34" charset="0"/>
                  <a:cs typeface="Arial" charset="0"/>
                </a:rPr>
                <a:t>ERCC</a:t>
              </a:r>
              <a:endParaRPr lang="en-GB" altLang="en-US" i="0" dirty="0">
                <a:solidFill>
                  <a:srgbClr val="000000"/>
                </a:solidFill>
                <a:latin typeface="Tahoma" pitchFamily="34" charset="0"/>
                <a:cs typeface="Arial" charset="0"/>
              </a:endParaRPr>
            </a:p>
          </p:txBody>
        </p:sp>
      </p:grpSp>
      <p:pic>
        <p:nvPicPr>
          <p:cNvPr id="102405" name="Picture 9" descr="map_worl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57338"/>
            <a:ext cx="338455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17" name="AutoShape 10"/>
          <p:cNvSpPr>
            <a:spLocks noChangeArrowheads="1"/>
          </p:cNvSpPr>
          <p:nvPr/>
        </p:nvSpPr>
        <p:spPr bwMode="auto">
          <a:xfrm>
            <a:off x="587376" y="1754188"/>
            <a:ext cx="2544763" cy="1768475"/>
          </a:xfrm>
          <a:prstGeom prst="irregularSeal1">
            <a:avLst/>
          </a:prstGeom>
          <a:solidFill>
            <a:srgbClr val="FFFF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nchor="ct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pPr>
            <a:r>
              <a:rPr lang="en-GB" altLang="en-US" i="0" dirty="0">
                <a:solidFill>
                  <a:srgbClr val="000000"/>
                </a:solidFill>
                <a:latin typeface="Calibri" pitchFamily="34" charset="0"/>
                <a:cs typeface="Arial" charset="0"/>
              </a:rPr>
              <a:t>Disaster stricken country</a:t>
            </a:r>
          </a:p>
        </p:txBody>
      </p:sp>
      <p:pic>
        <p:nvPicPr>
          <p:cNvPr id="102407" name="Picture 26" descr="LOGO_EUCP_smal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6088" y="4162425"/>
            <a:ext cx="40005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29"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3214" y="3144839"/>
            <a:ext cx="4016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09" name="Gruppieren 1"/>
          <p:cNvGrpSpPr>
            <a:grpSpLocks/>
          </p:cNvGrpSpPr>
          <p:nvPr/>
        </p:nvGrpSpPr>
        <p:grpSpPr bwMode="auto">
          <a:xfrm>
            <a:off x="4340225" y="2833688"/>
            <a:ext cx="4057650" cy="3508375"/>
            <a:chOff x="4299744" y="2820618"/>
            <a:chExt cx="4057107" cy="3508745"/>
          </a:xfrm>
        </p:grpSpPr>
        <p:pic>
          <p:nvPicPr>
            <p:cNvPr id="102444" name="Picture 11"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9744" y="5503863"/>
              <a:ext cx="4016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5" name="Picture 12"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7039" y="5432425"/>
              <a:ext cx="4016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6" name="Picture 13"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9700" y="4076700"/>
              <a:ext cx="4016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7" name="Picture 14"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5975" y="3569450"/>
              <a:ext cx="4016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8" name="Picture 15"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7410" y="5363495"/>
              <a:ext cx="4016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9" name="Picture 16"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0063" y="4797425"/>
              <a:ext cx="4016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0" name="Picture 17"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9925" y="3357563"/>
              <a:ext cx="4016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1" name="Picture 18"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04905" y="5432425"/>
              <a:ext cx="4016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2" name="Picture 19"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04905" y="5922963"/>
              <a:ext cx="4016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3" name="Picture 20"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418" y="2820618"/>
              <a:ext cx="4016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4" name="Picture 21"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21279" y="5059363"/>
              <a:ext cx="4016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5" name="Picture 22"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87747" y="4629943"/>
              <a:ext cx="4016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6" name="Picture 23"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01540" y="3927474"/>
              <a:ext cx="4016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7" name="Picture 24"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1876" y="3632199"/>
              <a:ext cx="4016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8" name="Picture 25"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0239" y="4162424"/>
              <a:ext cx="4016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9" name="Picture 27"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28256" y="4977605"/>
              <a:ext cx="4016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0" name="Picture 28"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51725" y="4652963"/>
              <a:ext cx="4016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1" name="Picture 30"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8125" y="3644900"/>
              <a:ext cx="4016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2" name="Picture 31"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4888" y="4941888"/>
              <a:ext cx="4016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3" name="Picture 32"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55214" y="3334885"/>
              <a:ext cx="4016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10" name="Picture 14"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76789" y="1776414"/>
            <a:ext cx="4016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1" name="Picture 14"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83734" y="5851577"/>
            <a:ext cx="4016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2" name="Picture 14"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44202" y="6085926"/>
            <a:ext cx="4016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pieren 7"/>
          <p:cNvGrpSpPr>
            <a:grpSpLocks/>
          </p:cNvGrpSpPr>
          <p:nvPr/>
        </p:nvGrpSpPr>
        <p:grpSpPr bwMode="auto">
          <a:xfrm>
            <a:off x="4787901" y="3141663"/>
            <a:ext cx="4068763" cy="3200400"/>
            <a:chOff x="4787900" y="3141663"/>
            <a:chExt cx="4068763" cy="3200401"/>
          </a:xfrm>
        </p:grpSpPr>
        <p:grpSp>
          <p:nvGrpSpPr>
            <p:cNvPr id="102427" name="Gruppieren 5"/>
            <p:cNvGrpSpPr>
              <a:grpSpLocks/>
            </p:cNvGrpSpPr>
            <p:nvPr/>
          </p:nvGrpSpPr>
          <p:grpSpPr bwMode="auto">
            <a:xfrm>
              <a:off x="4787900" y="3141663"/>
              <a:ext cx="3106319" cy="2794001"/>
              <a:chOff x="4787900" y="3141663"/>
              <a:chExt cx="3168650" cy="2663825"/>
            </a:xfrm>
          </p:grpSpPr>
          <p:sp>
            <p:nvSpPr>
              <p:cNvPr id="102429" name="Line 40"/>
              <p:cNvSpPr>
                <a:spLocks noChangeShapeType="1"/>
              </p:cNvSpPr>
              <p:nvPr/>
            </p:nvSpPr>
            <p:spPr bwMode="auto">
              <a:xfrm flipV="1">
                <a:off x="6322178" y="3508741"/>
                <a:ext cx="512009" cy="54255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430" name="Line 43"/>
              <p:cNvSpPr>
                <a:spLocks noChangeShapeType="1"/>
              </p:cNvSpPr>
              <p:nvPr/>
            </p:nvSpPr>
            <p:spPr bwMode="auto">
              <a:xfrm flipV="1">
                <a:off x="6486525" y="3141663"/>
                <a:ext cx="1254125" cy="10541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431" name="Line 45"/>
              <p:cNvSpPr>
                <a:spLocks noChangeShapeType="1"/>
              </p:cNvSpPr>
              <p:nvPr/>
            </p:nvSpPr>
            <p:spPr bwMode="auto">
              <a:xfrm flipV="1">
                <a:off x="6550361" y="3798887"/>
                <a:ext cx="1295400" cy="504825"/>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02432" name="Gruppieren 4"/>
              <p:cNvGrpSpPr>
                <a:grpSpLocks/>
              </p:cNvGrpSpPr>
              <p:nvPr/>
            </p:nvGrpSpPr>
            <p:grpSpPr bwMode="auto">
              <a:xfrm>
                <a:off x="4787900" y="3849998"/>
                <a:ext cx="3168650" cy="1955490"/>
                <a:chOff x="4787900" y="3849998"/>
                <a:chExt cx="3168650" cy="1955490"/>
              </a:xfrm>
            </p:grpSpPr>
            <p:sp>
              <p:nvSpPr>
                <p:cNvPr id="102433" name="Line 37"/>
                <p:cNvSpPr>
                  <a:spLocks noChangeShapeType="1"/>
                </p:cNvSpPr>
                <p:nvPr/>
              </p:nvSpPr>
              <p:spPr bwMode="auto">
                <a:xfrm flipH="1">
                  <a:off x="5867400" y="4652963"/>
                  <a:ext cx="144463" cy="144462"/>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434" name="Line 38"/>
                <p:cNvSpPr>
                  <a:spLocks noChangeShapeType="1"/>
                </p:cNvSpPr>
                <p:nvPr/>
              </p:nvSpPr>
              <p:spPr bwMode="auto">
                <a:xfrm>
                  <a:off x="6300788" y="4652962"/>
                  <a:ext cx="553243" cy="752475"/>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435" name="Line 39"/>
                <p:cNvSpPr>
                  <a:spLocks noChangeShapeType="1"/>
                </p:cNvSpPr>
                <p:nvPr/>
              </p:nvSpPr>
              <p:spPr bwMode="auto">
                <a:xfrm flipH="1" flipV="1">
                  <a:off x="5270039" y="3849998"/>
                  <a:ext cx="525923" cy="371166"/>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436" name="Line 41"/>
                <p:cNvSpPr>
                  <a:spLocks noChangeShapeType="1"/>
                </p:cNvSpPr>
                <p:nvPr/>
              </p:nvSpPr>
              <p:spPr bwMode="auto">
                <a:xfrm>
                  <a:off x="6516688" y="4581525"/>
                  <a:ext cx="1439862" cy="1223963"/>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437" name="Line 42"/>
                <p:cNvSpPr>
                  <a:spLocks noChangeShapeType="1"/>
                </p:cNvSpPr>
                <p:nvPr/>
              </p:nvSpPr>
              <p:spPr bwMode="auto">
                <a:xfrm>
                  <a:off x="6588126" y="4508501"/>
                  <a:ext cx="1306094" cy="708026"/>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438" name="Line 44"/>
                <p:cNvSpPr>
                  <a:spLocks noChangeShapeType="1"/>
                </p:cNvSpPr>
                <p:nvPr/>
              </p:nvSpPr>
              <p:spPr bwMode="auto">
                <a:xfrm>
                  <a:off x="6624638" y="4437063"/>
                  <a:ext cx="10795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439" name="Line 46"/>
                <p:cNvSpPr>
                  <a:spLocks noChangeShapeType="1"/>
                </p:cNvSpPr>
                <p:nvPr/>
              </p:nvSpPr>
              <p:spPr bwMode="auto">
                <a:xfrm flipH="1">
                  <a:off x="4787900" y="4581525"/>
                  <a:ext cx="1079500" cy="93503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440" name="Line 47"/>
                <p:cNvSpPr>
                  <a:spLocks noChangeShapeType="1"/>
                </p:cNvSpPr>
                <p:nvPr/>
              </p:nvSpPr>
              <p:spPr bwMode="auto">
                <a:xfrm flipH="1">
                  <a:off x="5939632" y="4652963"/>
                  <a:ext cx="216695" cy="878575"/>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441" name="Line 48"/>
                <p:cNvSpPr>
                  <a:spLocks noChangeShapeType="1"/>
                </p:cNvSpPr>
                <p:nvPr/>
              </p:nvSpPr>
              <p:spPr bwMode="auto">
                <a:xfrm flipH="1">
                  <a:off x="5364163" y="4652963"/>
                  <a:ext cx="503237" cy="6477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442" name="Line 49"/>
                <p:cNvSpPr>
                  <a:spLocks noChangeShapeType="1"/>
                </p:cNvSpPr>
                <p:nvPr/>
              </p:nvSpPr>
              <p:spPr bwMode="auto">
                <a:xfrm>
                  <a:off x="6516689" y="4437064"/>
                  <a:ext cx="1125708" cy="360362"/>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443" name="Line 50"/>
                <p:cNvSpPr>
                  <a:spLocks noChangeShapeType="1"/>
                </p:cNvSpPr>
                <p:nvPr/>
              </p:nvSpPr>
              <p:spPr bwMode="auto">
                <a:xfrm flipH="1" flipV="1">
                  <a:off x="5580063" y="4365625"/>
                  <a:ext cx="2159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sp>
          <p:nvSpPr>
            <p:cNvPr id="102428" name="Line 41"/>
            <p:cNvSpPr>
              <a:spLocks noChangeShapeType="1"/>
            </p:cNvSpPr>
            <p:nvPr/>
          </p:nvSpPr>
          <p:spPr bwMode="auto">
            <a:xfrm>
              <a:off x="6635081" y="4804288"/>
              <a:ext cx="2221582" cy="1537776"/>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73" name="AutoShape 33"/>
          <p:cNvSpPr>
            <a:spLocks noChangeArrowheads="1"/>
          </p:cNvSpPr>
          <p:nvPr/>
        </p:nvSpPr>
        <p:spPr bwMode="auto">
          <a:xfrm rot="-3808184">
            <a:off x="4248150" y="368300"/>
            <a:ext cx="1223963" cy="3744913"/>
          </a:xfrm>
          <a:prstGeom prst="curvedLeftArrow">
            <a:avLst>
              <a:gd name="adj1" fmla="val 9901"/>
              <a:gd name="adj2" fmla="val 32141"/>
              <a:gd name="adj3" fmla="val 33333"/>
            </a:avLst>
          </a:prstGeom>
          <a:solidFill>
            <a:srgbClr val="ACC1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pPr>
            <a:endParaRPr lang="en-US" altLang="en-US" sz="1800" i="0">
              <a:solidFill>
                <a:schemeClr val="tx1"/>
              </a:solidFill>
              <a:latin typeface="Tahoma" pitchFamily="34" charset="0"/>
              <a:cs typeface="Arial" charset="0"/>
            </a:endParaRPr>
          </a:p>
        </p:txBody>
      </p:sp>
      <p:sp>
        <p:nvSpPr>
          <p:cNvPr id="74" name="Text Box 34"/>
          <p:cNvSpPr txBox="1">
            <a:spLocks noChangeArrowheads="1"/>
          </p:cNvSpPr>
          <p:nvPr/>
        </p:nvSpPr>
        <p:spPr bwMode="auto">
          <a:xfrm>
            <a:off x="2911493" y="2205038"/>
            <a:ext cx="3380505" cy="45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30000"/>
              </a:lnSpc>
              <a:spcBef>
                <a:spcPct val="50000"/>
              </a:spcBef>
              <a:buClrTx/>
              <a:buFontTx/>
              <a:buNone/>
            </a:pPr>
            <a:r>
              <a:rPr lang="en-US" altLang="en-US" sz="1800" i="0" dirty="0">
                <a:solidFill>
                  <a:srgbClr val="0954C3"/>
                </a:solidFill>
                <a:latin typeface="Tahoma" pitchFamily="34" charset="0"/>
                <a:cs typeface="Arial" charset="0"/>
              </a:rPr>
              <a:t>Request for assistance</a:t>
            </a:r>
          </a:p>
        </p:txBody>
      </p:sp>
      <p:sp>
        <p:nvSpPr>
          <p:cNvPr id="75" name="AutoShape 33"/>
          <p:cNvSpPr>
            <a:spLocks noChangeArrowheads="1"/>
          </p:cNvSpPr>
          <p:nvPr/>
        </p:nvSpPr>
        <p:spPr bwMode="auto">
          <a:xfrm rot="-3808184">
            <a:off x="4459289" y="265113"/>
            <a:ext cx="1223962" cy="3744912"/>
          </a:xfrm>
          <a:prstGeom prst="curvedLeftArrow">
            <a:avLst>
              <a:gd name="adj1" fmla="val 9901"/>
              <a:gd name="adj2" fmla="val 32141"/>
              <a:gd name="adj3" fmla="val 33333"/>
            </a:avLst>
          </a:prstGeom>
          <a:solidFill>
            <a:srgbClr val="ACC1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pPr>
            <a:endParaRPr lang="en-US" altLang="en-US" sz="1800" i="0">
              <a:solidFill>
                <a:schemeClr val="tx1"/>
              </a:solidFill>
              <a:latin typeface="Tahoma" pitchFamily="34" charset="0"/>
              <a:cs typeface="Arial" charset="0"/>
            </a:endParaRPr>
          </a:p>
        </p:txBody>
      </p:sp>
      <p:sp>
        <p:nvSpPr>
          <p:cNvPr id="80" name="Textfeld 79"/>
          <p:cNvSpPr txBox="1">
            <a:spLocks noChangeArrowheads="1"/>
          </p:cNvSpPr>
          <p:nvPr/>
        </p:nvSpPr>
        <p:spPr bwMode="auto">
          <a:xfrm>
            <a:off x="2699792" y="2614615"/>
            <a:ext cx="3425816" cy="36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pPr>
            <a:r>
              <a:rPr lang="en-US" altLang="en-US" sz="1800" i="0" dirty="0">
                <a:solidFill>
                  <a:srgbClr val="0954C3"/>
                </a:solidFill>
                <a:latin typeface="Tahoma" pitchFamily="34" charset="0"/>
                <a:cs typeface="Arial" charset="0"/>
              </a:rPr>
              <a:t>Acceptance / rejection </a:t>
            </a:r>
            <a:r>
              <a:rPr lang="en-US" altLang="en-US" sz="1800" i="0" dirty="0" smtClean="0">
                <a:solidFill>
                  <a:srgbClr val="0954C3"/>
                </a:solidFill>
                <a:latin typeface="Tahoma" pitchFamily="34" charset="0"/>
                <a:cs typeface="Arial" charset="0"/>
              </a:rPr>
              <a:t>of offers</a:t>
            </a:r>
            <a:endParaRPr lang="en-GB" altLang="en-US" sz="1800" i="0" dirty="0">
              <a:solidFill>
                <a:srgbClr val="0954C3"/>
              </a:solidFill>
              <a:latin typeface="Tahoma" pitchFamily="34" charset="0"/>
              <a:cs typeface="Arial" charset="0"/>
            </a:endParaRPr>
          </a:p>
        </p:txBody>
      </p:sp>
      <p:sp>
        <p:nvSpPr>
          <p:cNvPr id="81" name="Textfeld 80"/>
          <p:cNvSpPr txBox="1">
            <a:spLocks noChangeArrowheads="1"/>
          </p:cNvSpPr>
          <p:nvPr/>
        </p:nvSpPr>
        <p:spPr bwMode="auto">
          <a:xfrm>
            <a:off x="3348038" y="3068638"/>
            <a:ext cx="2160587" cy="36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pPr>
            <a:r>
              <a:rPr lang="en-US" altLang="en-US" sz="1800" i="0" dirty="0">
                <a:solidFill>
                  <a:srgbClr val="0954C3"/>
                </a:solidFill>
                <a:latin typeface="Tahoma" pitchFamily="34" charset="0"/>
                <a:cs typeface="Arial" charset="0"/>
              </a:rPr>
              <a:t>Information update</a:t>
            </a:r>
            <a:endParaRPr lang="de-DE" altLang="en-US" sz="1800" i="0" dirty="0">
              <a:solidFill>
                <a:schemeClr val="tx1"/>
              </a:solidFill>
              <a:latin typeface="Tahoma" pitchFamily="34" charset="0"/>
              <a:cs typeface="Arial" charset="0"/>
            </a:endParaRPr>
          </a:p>
        </p:txBody>
      </p:sp>
      <p:sp>
        <p:nvSpPr>
          <p:cNvPr id="82" name="AutoShape 33"/>
          <p:cNvSpPr>
            <a:spLocks noChangeArrowheads="1"/>
          </p:cNvSpPr>
          <p:nvPr/>
        </p:nvSpPr>
        <p:spPr bwMode="auto">
          <a:xfrm rot="-3808184">
            <a:off x="4375151" y="508000"/>
            <a:ext cx="1223963" cy="3744913"/>
          </a:xfrm>
          <a:prstGeom prst="curvedLeftArrow">
            <a:avLst>
              <a:gd name="adj1" fmla="val 9901"/>
              <a:gd name="adj2" fmla="val 32141"/>
              <a:gd name="adj3" fmla="val 33333"/>
            </a:avLst>
          </a:prstGeom>
          <a:solidFill>
            <a:srgbClr val="ACC1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pPr>
            <a:endParaRPr lang="en-US" altLang="en-US" sz="1800" i="0">
              <a:solidFill>
                <a:schemeClr val="tx1"/>
              </a:solidFill>
              <a:latin typeface="Tahoma" pitchFamily="34" charset="0"/>
              <a:cs typeface="Arial" charset="0"/>
            </a:endParaRPr>
          </a:p>
        </p:txBody>
      </p:sp>
      <p:sp>
        <p:nvSpPr>
          <p:cNvPr id="83" name="AutoShape 35"/>
          <p:cNvSpPr>
            <a:spLocks noChangeArrowheads="1"/>
          </p:cNvSpPr>
          <p:nvPr/>
        </p:nvSpPr>
        <p:spPr bwMode="auto">
          <a:xfrm rot="7112694">
            <a:off x="2795588" y="2613026"/>
            <a:ext cx="1368425" cy="3721100"/>
          </a:xfrm>
          <a:prstGeom prst="curvedLeftArrow">
            <a:avLst>
              <a:gd name="adj1" fmla="val 8800"/>
              <a:gd name="adj2" fmla="val 28565"/>
              <a:gd name="adj3" fmla="val 33333"/>
            </a:avLst>
          </a:prstGeom>
          <a:solidFill>
            <a:srgbClr val="ACC1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pPr>
            <a:endParaRPr lang="en-US" altLang="en-US" sz="1800" i="0">
              <a:solidFill>
                <a:schemeClr val="tx1"/>
              </a:solidFill>
              <a:latin typeface="Tahoma" pitchFamily="34" charset="0"/>
              <a:cs typeface="Arial" charset="0"/>
            </a:endParaRPr>
          </a:p>
        </p:txBody>
      </p:sp>
      <p:sp>
        <p:nvSpPr>
          <p:cNvPr id="84" name="Text Box 36"/>
          <p:cNvSpPr txBox="1">
            <a:spLocks noChangeArrowheads="1"/>
          </p:cNvSpPr>
          <p:nvPr/>
        </p:nvSpPr>
        <p:spPr bwMode="auto">
          <a:xfrm>
            <a:off x="539750" y="5084763"/>
            <a:ext cx="2974975" cy="36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ClrTx/>
              <a:buFontTx/>
              <a:buNone/>
            </a:pPr>
            <a:r>
              <a:rPr lang="en-US" altLang="en-US" sz="1800" i="0" dirty="0">
                <a:solidFill>
                  <a:srgbClr val="0954C3"/>
                </a:solidFill>
                <a:latin typeface="Tahoma" pitchFamily="34" charset="0"/>
                <a:cs typeface="Arial" charset="0"/>
              </a:rPr>
              <a:t>Offer of assistance</a:t>
            </a:r>
          </a:p>
        </p:txBody>
      </p:sp>
      <p:sp>
        <p:nvSpPr>
          <p:cNvPr id="85" name="Text Box 68"/>
          <p:cNvSpPr txBox="1">
            <a:spLocks noChangeArrowheads="1"/>
          </p:cNvSpPr>
          <p:nvPr/>
        </p:nvSpPr>
        <p:spPr bwMode="auto">
          <a:xfrm>
            <a:off x="4053013" y="6289126"/>
            <a:ext cx="4859337" cy="461649"/>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ClrTx/>
              <a:buFontTx/>
              <a:buNone/>
            </a:pPr>
            <a:r>
              <a:rPr lang="en-US" altLang="en-US" i="0" dirty="0">
                <a:solidFill>
                  <a:schemeClr val="tx1"/>
                </a:solidFill>
                <a:latin typeface="Tahoma" pitchFamily="34" charset="0"/>
                <a:cs typeface="Arial" charset="0"/>
              </a:rPr>
              <a:t>Activation of the Mechanism</a:t>
            </a:r>
            <a:endParaRPr lang="en-GB" altLang="en-US" i="0" dirty="0">
              <a:solidFill>
                <a:schemeClr val="tx1"/>
              </a:solidFill>
              <a:latin typeface="Tahoma" pitchFamily="34" charset="0"/>
              <a:cs typeface="Arial" charset="0"/>
            </a:endParaRPr>
          </a:p>
        </p:txBody>
      </p:sp>
      <p:sp>
        <p:nvSpPr>
          <p:cNvPr id="86" name="AutoShape 35"/>
          <p:cNvSpPr>
            <a:spLocks noChangeArrowheads="1"/>
          </p:cNvSpPr>
          <p:nvPr/>
        </p:nvSpPr>
        <p:spPr bwMode="auto">
          <a:xfrm rot="7112694">
            <a:off x="2947987" y="2765426"/>
            <a:ext cx="1368425" cy="3721100"/>
          </a:xfrm>
          <a:prstGeom prst="curvedLeftArrow">
            <a:avLst>
              <a:gd name="adj1" fmla="val 8800"/>
              <a:gd name="adj2" fmla="val 28565"/>
              <a:gd name="adj3" fmla="val 33333"/>
            </a:avLst>
          </a:prstGeom>
          <a:solidFill>
            <a:srgbClr val="ACC1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pPr>
            <a:endParaRPr lang="en-US" altLang="en-US" sz="1800" i="0">
              <a:solidFill>
                <a:schemeClr val="tx1"/>
              </a:solidFill>
              <a:latin typeface="Tahoma" pitchFamily="34" charset="0"/>
              <a:cs typeface="Arial" charset="0"/>
            </a:endParaRPr>
          </a:p>
        </p:txBody>
      </p:sp>
      <p:sp>
        <p:nvSpPr>
          <p:cNvPr id="87" name="Textfeld 86"/>
          <p:cNvSpPr txBox="1">
            <a:spLocks noChangeArrowheads="1"/>
          </p:cNvSpPr>
          <p:nvPr/>
        </p:nvSpPr>
        <p:spPr bwMode="auto">
          <a:xfrm>
            <a:off x="523876" y="5500688"/>
            <a:ext cx="2990850" cy="36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ClrTx/>
              <a:buFontTx/>
              <a:buNone/>
            </a:pPr>
            <a:r>
              <a:rPr lang="en-US" altLang="en-US" sz="1800" i="0" dirty="0">
                <a:solidFill>
                  <a:srgbClr val="0954C3"/>
                </a:solidFill>
                <a:latin typeface="Tahoma" pitchFamily="34" charset="0"/>
                <a:cs typeface="Arial" charset="0"/>
              </a:rPr>
              <a:t>Deployment of </a:t>
            </a:r>
            <a:r>
              <a:rPr lang="en-US" altLang="en-US" sz="1800" i="0" dirty="0" smtClean="0">
                <a:solidFill>
                  <a:srgbClr val="0954C3"/>
                </a:solidFill>
                <a:latin typeface="Tahoma" pitchFamily="34" charset="0"/>
                <a:cs typeface="Arial" charset="0"/>
              </a:rPr>
              <a:t>EUCP </a:t>
            </a:r>
            <a:r>
              <a:rPr lang="en-US" altLang="en-US" sz="1800" i="0" dirty="0">
                <a:solidFill>
                  <a:srgbClr val="0954C3"/>
                </a:solidFill>
                <a:latin typeface="Tahoma" pitchFamily="34" charset="0"/>
                <a:cs typeface="Arial" charset="0"/>
              </a:rPr>
              <a:t>Teams</a:t>
            </a:r>
            <a:endParaRPr lang="de-DE" altLang="en-US" sz="1800" i="0" dirty="0">
              <a:solidFill>
                <a:schemeClr val="tx1"/>
              </a:solidFill>
              <a:latin typeface="Tahoma" pitchFamily="34" charset="0"/>
              <a:cs typeface="Arial" charset="0"/>
            </a:endParaRPr>
          </a:p>
        </p:txBody>
      </p:sp>
      <p:sp>
        <p:nvSpPr>
          <p:cNvPr id="88" name="Textfeld 87"/>
          <p:cNvSpPr txBox="1">
            <a:spLocks noChangeArrowheads="1"/>
          </p:cNvSpPr>
          <p:nvPr/>
        </p:nvSpPr>
        <p:spPr bwMode="auto">
          <a:xfrm>
            <a:off x="523876" y="5908675"/>
            <a:ext cx="3108325" cy="36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ClrTx/>
              <a:buFontTx/>
              <a:buNone/>
            </a:pPr>
            <a:r>
              <a:rPr lang="en-US" altLang="en-US" sz="1800" i="0" dirty="0">
                <a:solidFill>
                  <a:srgbClr val="0954C3"/>
                </a:solidFill>
                <a:latin typeface="Tahoma" pitchFamily="34" charset="0"/>
                <a:cs typeface="Arial" charset="0"/>
              </a:rPr>
              <a:t>Coordination of Transport</a:t>
            </a:r>
          </a:p>
        </p:txBody>
      </p:sp>
      <p:sp>
        <p:nvSpPr>
          <p:cNvPr id="89" name="AutoShape 35"/>
          <p:cNvSpPr>
            <a:spLocks noChangeArrowheads="1"/>
          </p:cNvSpPr>
          <p:nvPr/>
        </p:nvSpPr>
        <p:spPr bwMode="auto">
          <a:xfrm rot="6523031">
            <a:off x="2746375" y="2728913"/>
            <a:ext cx="1368425" cy="3721100"/>
          </a:xfrm>
          <a:prstGeom prst="curvedLeftArrow">
            <a:avLst>
              <a:gd name="adj1" fmla="val 8800"/>
              <a:gd name="adj2" fmla="val 28565"/>
              <a:gd name="adj3" fmla="val 33333"/>
            </a:avLst>
          </a:prstGeom>
          <a:solidFill>
            <a:srgbClr val="ACC1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pPr>
            <a:endParaRPr lang="en-US" altLang="en-US" sz="1800" i="0">
              <a:solidFill>
                <a:schemeClr val="tx1"/>
              </a:solidFill>
              <a:latin typeface="Tahoma" pitchFamily="34" charset="0"/>
              <a:cs typeface="Arial" charset="0"/>
            </a:endParaRPr>
          </a:p>
        </p:txBody>
      </p:sp>
      <p:pic>
        <p:nvPicPr>
          <p:cNvPr id="66" name="Picture 19" descr="LOGO_EUCP_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07368" y="6502911"/>
            <a:ext cx="358840" cy="36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9" descr="C:\Users\kamchma\Desktop\photo (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0436" y="3582441"/>
            <a:ext cx="1917523" cy="116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9150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317"/>
                                        </p:tgtEl>
                                        <p:attrNameLst>
                                          <p:attrName>style.visibility</p:attrName>
                                        </p:attrNameLst>
                                      </p:cBhvr>
                                      <p:to>
                                        <p:strVal val="visible"/>
                                      </p:to>
                                    </p:set>
                                    <p:anim calcmode="lin" valueType="num">
                                      <p:cBhvr>
                                        <p:cTn id="7" dur="500" fill="hold"/>
                                        <p:tgtEl>
                                          <p:spTgt spid="11317"/>
                                        </p:tgtEl>
                                        <p:attrNameLst>
                                          <p:attrName>ppt_w</p:attrName>
                                        </p:attrNameLst>
                                      </p:cBhvr>
                                      <p:tavLst>
                                        <p:tav tm="0">
                                          <p:val>
                                            <p:fltVal val="0"/>
                                          </p:val>
                                        </p:tav>
                                        <p:tav tm="100000">
                                          <p:val>
                                            <p:strVal val="#ppt_w"/>
                                          </p:val>
                                        </p:tav>
                                      </p:tavLst>
                                    </p:anim>
                                    <p:anim calcmode="lin" valueType="num">
                                      <p:cBhvr>
                                        <p:cTn id="8" dur="500" fill="hold"/>
                                        <p:tgtEl>
                                          <p:spTgt spid="11317"/>
                                        </p:tgtEl>
                                        <p:attrNameLst>
                                          <p:attrName>ppt_h</p:attrName>
                                        </p:attrNameLst>
                                      </p:cBhvr>
                                      <p:tavLst>
                                        <p:tav tm="0">
                                          <p:val>
                                            <p:fltVal val="0"/>
                                          </p:val>
                                        </p:tav>
                                        <p:tav tm="100000">
                                          <p:val>
                                            <p:strVal val="#ppt_h"/>
                                          </p:val>
                                        </p:tav>
                                      </p:tavLst>
                                    </p:anim>
                                    <p:animEffect transition="in" filter="fade">
                                      <p:cBhvr>
                                        <p:cTn id="9" dur="500"/>
                                        <p:tgtEl>
                                          <p:spTgt spid="1131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circle(in)">
                                      <p:cBhvr>
                                        <p:cTn id="14" dur="2000"/>
                                        <p:tgtEl>
                                          <p:spTgt spid="73"/>
                                        </p:tgtEl>
                                      </p:cBhvr>
                                    </p:animEffect>
                                  </p:childTnLst>
                                </p:cTn>
                              </p:par>
                            </p:childTnLst>
                          </p:cTn>
                        </p:par>
                        <p:par>
                          <p:cTn id="15" fill="hold" nodeType="afterGroup">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74"/>
                                        </p:tgtEl>
                                        <p:attrNameLst>
                                          <p:attrName>style.visibility</p:attrName>
                                        </p:attrNameLst>
                                      </p:cBhvr>
                                      <p:to>
                                        <p:strVal val="visible"/>
                                      </p:to>
                                    </p:set>
                                    <p:anim calcmode="lin" valueType="num">
                                      <p:cBhvr>
                                        <p:cTn id="18" dur="500" fill="hold"/>
                                        <p:tgtEl>
                                          <p:spTgt spid="74"/>
                                        </p:tgtEl>
                                        <p:attrNameLst>
                                          <p:attrName>ppt_w</p:attrName>
                                        </p:attrNameLst>
                                      </p:cBhvr>
                                      <p:tavLst>
                                        <p:tav tm="0">
                                          <p:val>
                                            <p:fltVal val="0"/>
                                          </p:val>
                                        </p:tav>
                                        <p:tav tm="100000">
                                          <p:val>
                                            <p:strVal val="#ppt_w"/>
                                          </p:val>
                                        </p:tav>
                                      </p:tavLst>
                                    </p:anim>
                                    <p:anim calcmode="lin" valueType="num">
                                      <p:cBhvr>
                                        <p:cTn id="19" dur="500" fill="hold"/>
                                        <p:tgtEl>
                                          <p:spTgt spid="74"/>
                                        </p:tgtEl>
                                        <p:attrNameLst>
                                          <p:attrName>ppt_h</p:attrName>
                                        </p:attrNameLst>
                                      </p:cBhvr>
                                      <p:tavLst>
                                        <p:tav tm="0">
                                          <p:val>
                                            <p:fltVal val="0"/>
                                          </p:val>
                                        </p:tav>
                                        <p:tav tm="100000">
                                          <p:val>
                                            <p:strVal val="#ppt_h"/>
                                          </p:val>
                                        </p:tav>
                                      </p:tavLst>
                                    </p:anim>
                                    <p:animEffect transition="in" filter="fade">
                                      <p:cBhvr>
                                        <p:cTn id="20" dur="500"/>
                                        <p:tgtEl>
                                          <p:spTgt spid="7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4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Horizontal)">
                                      <p:cBhvr>
                                        <p:cTn id="25" dur="500"/>
                                        <p:tgtEl>
                                          <p:spTgt spid="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85"/>
                                        </p:tgtEl>
                                        <p:attrNameLst>
                                          <p:attrName>style.visibility</p:attrName>
                                        </p:attrNameLst>
                                      </p:cBhvr>
                                      <p:to>
                                        <p:strVal val="visible"/>
                                      </p:to>
                                    </p:set>
                                    <p:anim calcmode="lin" valueType="num">
                                      <p:cBhvr>
                                        <p:cTn id="28" dur="3000" fill="hold"/>
                                        <p:tgtEl>
                                          <p:spTgt spid="85"/>
                                        </p:tgtEl>
                                        <p:attrNameLst>
                                          <p:attrName>ppt_w</p:attrName>
                                        </p:attrNameLst>
                                      </p:cBhvr>
                                      <p:tavLst>
                                        <p:tav tm="0">
                                          <p:val>
                                            <p:fltVal val="0"/>
                                          </p:val>
                                        </p:tav>
                                        <p:tav tm="100000">
                                          <p:val>
                                            <p:strVal val="#ppt_w"/>
                                          </p:val>
                                        </p:tav>
                                      </p:tavLst>
                                    </p:anim>
                                    <p:anim calcmode="lin" valueType="num">
                                      <p:cBhvr>
                                        <p:cTn id="29" dur="3000" fill="hold"/>
                                        <p:tgtEl>
                                          <p:spTgt spid="85"/>
                                        </p:tgtEl>
                                        <p:attrNameLst>
                                          <p:attrName>ppt_h</p:attrName>
                                        </p:attrNameLst>
                                      </p:cBhvr>
                                      <p:tavLst>
                                        <p:tav tm="0">
                                          <p:val>
                                            <p:fltVal val="0"/>
                                          </p:val>
                                        </p:tav>
                                        <p:tav tm="100000">
                                          <p:val>
                                            <p:strVal val="#ppt_h"/>
                                          </p:val>
                                        </p:tav>
                                      </p:tavLst>
                                    </p:anim>
                                    <p:animEffect transition="in" filter="fade">
                                      <p:cBhvr>
                                        <p:cTn id="30" dur="3000"/>
                                        <p:tgtEl>
                                          <p:spTgt spid="8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wheel(1)">
                                      <p:cBhvr>
                                        <p:cTn id="35" dur="2000"/>
                                        <p:tgtEl>
                                          <p:spTgt spid="83"/>
                                        </p:tgtEl>
                                      </p:cBhvr>
                                    </p:animEffect>
                                  </p:childTnLst>
                                </p:cTn>
                              </p:par>
                            </p:childTnLst>
                          </p:cTn>
                        </p:par>
                        <p:par>
                          <p:cTn id="36" fill="hold" nodeType="afterGroup">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84"/>
                                        </p:tgtEl>
                                        <p:attrNameLst>
                                          <p:attrName>style.visibility</p:attrName>
                                        </p:attrNameLst>
                                      </p:cBhvr>
                                      <p:to>
                                        <p:strVal val="visible"/>
                                      </p:to>
                                    </p:set>
                                    <p:anim calcmode="lin" valueType="num">
                                      <p:cBhvr>
                                        <p:cTn id="39" dur="500" fill="hold"/>
                                        <p:tgtEl>
                                          <p:spTgt spid="84"/>
                                        </p:tgtEl>
                                        <p:attrNameLst>
                                          <p:attrName>ppt_w</p:attrName>
                                        </p:attrNameLst>
                                      </p:cBhvr>
                                      <p:tavLst>
                                        <p:tav tm="0">
                                          <p:val>
                                            <p:fltVal val="0"/>
                                          </p:val>
                                        </p:tav>
                                        <p:tav tm="100000">
                                          <p:val>
                                            <p:strVal val="#ppt_w"/>
                                          </p:val>
                                        </p:tav>
                                      </p:tavLst>
                                    </p:anim>
                                    <p:anim calcmode="lin" valueType="num">
                                      <p:cBhvr>
                                        <p:cTn id="40" dur="500" fill="hold"/>
                                        <p:tgtEl>
                                          <p:spTgt spid="84"/>
                                        </p:tgtEl>
                                        <p:attrNameLst>
                                          <p:attrName>ppt_h</p:attrName>
                                        </p:attrNameLst>
                                      </p:cBhvr>
                                      <p:tavLst>
                                        <p:tav tm="0">
                                          <p:val>
                                            <p:fltVal val="0"/>
                                          </p:val>
                                        </p:tav>
                                        <p:tav tm="100000">
                                          <p:val>
                                            <p:strVal val="#ppt_h"/>
                                          </p:val>
                                        </p:tav>
                                      </p:tavLst>
                                    </p:anim>
                                    <p:animEffect transition="in" filter="fade">
                                      <p:cBhvr>
                                        <p:cTn id="41" dur="500"/>
                                        <p:tgtEl>
                                          <p:spTgt spid="8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75"/>
                                        </p:tgtEl>
                                        <p:attrNameLst>
                                          <p:attrName>style.visibility</p:attrName>
                                        </p:attrNameLst>
                                      </p:cBhvr>
                                      <p:to>
                                        <p:strVal val="visible"/>
                                      </p:to>
                                    </p:set>
                                    <p:animEffect transition="in" filter="circle(in)">
                                      <p:cBhvr>
                                        <p:cTn id="46" dur="2000"/>
                                        <p:tgtEl>
                                          <p:spTgt spid="7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anim calcmode="lin" valueType="num">
                                      <p:cBhvr>
                                        <p:cTn id="49" dur="500" fill="hold"/>
                                        <p:tgtEl>
                                          <p:spTgt spid="80"/>
                                        </p:tgtEl>
                                        <p:attrNameLst>
                                          <p:attrName>ppt_w</p:attrName>
                                        </p:attrNameLst>
                                      </p:cBhvr>
                                      <p:tavLst>
                                        <p:tav tm="0">
                                          <p:val>
                                            <p:fltVal val="0"/>
                                          </p:val>
                                        </p:tav>
                                        <p:tav tm="100000">
                                          <p:val>
                                            <p:strVal val="#ppt_w"/>
                                          </p:val>
                                        </p:tav>
                                      </p:tavLst>
                                    </p:anim>
                                    <p:anim calcmode="lin" valueType="num">
                                      <p:cBhvr>
                                        <p:cTn id="50" dur="500" fill="hold"/>
                                        <p:tgtEl>
                                          <p:spTgt spid="80"/>
                                        </p:tgtEl>
                                        <p:attrNameLst>
                                          <p:attrName>ppt_h</p:attrName>
                                        </p:attrNameLst>
                                      </p:cBhvr>
                                      <p:tavLst>
                                        <p:tav tm="0">
                                          <p:val>
                                            <p:fltVal val="0"/>
                                          </p:val>
                                        </p:tav>
                                        <p:tav tm="100000">
                                          <p:val>
                                            <p:strVal val="#ppt_h"/>
                                          </p:val>
                                        </p:tav>
                                      </p:tavLst>
                                    </p:anim>
                                    <p:animEffect transition="in" filter="fade">
                                      <p:cBhvr>
                                        <p:cTn id="51" dur="500"/>
                                        <p:tgtEl>
                                          <p:spTgt spid="8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86"/>
                                        </p:tgtEl>
                                        <p:attrNameLst>
                                          <p:attrName>style.visibility</p:attrName>
                                        </p:attrNameLst>
                                      </p:cBhvr>
                                      <p:to>
                                        <p:strVal val="visible"/>
                                      </p:to>
                                    </p:set>
                                    <p:animEffect transition="in" filter="wheel(1)">
                                      <p:cBhvr>
                                        <p:cTn id="56" dur="2000"/>
                                        <p:tgtEl>
                                          <p:spTgt spid="86"/>
                                        </p:tgtEl>
                                      </p:cBhvr>
                                    </p:animEffect>
                                  </p:childTnLst>
                                </p:cTn>
                              </p:par>
                            </p:childTnLst>
                          </p:cTn>
                        </p:par>
                        <p:par>
                          <p:cTn id="57" fill="hold" nodeType="afterGroup">
                            <p:stCondLst>
                              <p:cond delay="2000"/>
                            </p:stCondLst>
                            <p:childTnLst>
                              <p:par>
                                <p:cTn id="58" presetID="53" presetClass="entr" presetSubtype="16" fill="hold" grpId="0" nodeType="afterEffect">
                                  <p:stCondLst>
                                    <p:cond delay="0"/>
                                  </p:stCondLst>
                                  <p:childTnLst>
                                    <p:set>
                                      <p:cBhvr>
                                        <p:cTn id="59" dur="1" fill="hold">
                                          <p:stCondLst>
                                            <p:cond delay="0"/>
                                          </p:stCondLst>
                                        </p:cTn>
                                        <p:tgtEl>
                                          <p:spTgt spid="87"/>
                                        </p:tgtEl>
                                        <p:attrNameLst>
                                          <p:attrName>style.visibility</p:attrName>
                                        </p:attrNameLst>
                                      </p:cBhvr>
                                      <p:to>
                                        <p:strVal val="visible"/>
                                      </p:to>
                                    </p:set>
                                    <p:anim calcmode="lin" valueType="num">
                                      <p:cBhvr>
                                        <p:cTn id="60" dur="500" fill="hold"/>
                                        <p:tgtEl>
                                          <p:spTgt spid="87"/>
                                        </p:tgtEl>
                                        <p:attrNameLst>
                                          <p:attrName>ppt_w</p:attrName>
                                        </p:attrNameLst>
                                      </p:cBhvr>
                                      <p:tavLst>
                                        <p:tav tm="0">
                                          <p:val>
                                            <p:fltVal val="0"/>
                                          </p:val>
                                        </p:tav>
                                        <p:tav tm="100000">
                                          <p:val>
                                            <p:strVal val="#ppt_w"/>
                                          </p:val>
                                        </p:tav>
                                      </p:tavLst>
                                    </p:anim>
                                    <p:anim calcmode="lin" valueType="num">
                                      <p:cBhvr>
                                        <p:cTn id="61" dur="500" fill="hold"/>
                                        <p:tgtEl>
                                          <p:spTgt spid="87"/>
                                        </p:tgtEl>
                                        <p:attrNameLst>
                                          <p:attrName>ppt_h</p:attrName>
                                        </p:attrNameLst>
                                      </p:cBhvr>
                                      <p:tavLst>
                                        <p:tav tm="0">
                                          <p:val>
                                            <p:fltVal val="0"/>
                                          </p:val>
                                        </p:tav>
                                        <p:tav tm="100000">
                                          <p:val>
                                            <p:strVal val="#ppt_h"/>
                                          </p:val>
                                        </p:tav>
                                      </p:tavLst>
                                    </p:anim>
                                    <p:animEffect transition="in" filter="fade">
                                      <p:cBhvr>
                                        <p:cTn id="62" dur="500"/>
                                        <p:tgtEl>
                                          <p:spTgt spid="8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circle(in)">
                                      <p:cBhvr>
                                        <p:cTn id="67" dur="2000"/>
                                        <p:tgtEl>
                                          <p:spTgt spid="82"/>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81"/>
                                        </p:tgtEl>
                                        <p:attrNameLst>
                                          <p:attrName>style.visibility</p:attrName>
                                        </p:attrNameLst>
                                      </p:cBhvr>
                                      <p:to>
                                        <p:strVal val="visible"/>
                                      </p:to>
                                    </p:set>
                                    <p:anim calcmode="lin" valueType="num">
                                      <p:cBhvr>
                                        <p:cTn id="70" dur="500" fill="hold"/>
                                        <p:tgtEl>
                                          <p:spTgt spid="81"/>
                                        </p:tgtEl>
                                        <p:attrNameLst>
                                          <p:attrName>ppt_w</p:attrName>
                                        </p:attrNameLst>
                                      </p:cBhvr>
                                      <p:tavLst>
                                        <p:tav tm="0">
                                          <p:val>
                                            <p:fltVal val="0"/>
                                          </p:val>
                                        </p:tav>
                                        <p:tav tm="100000">
                                          <p:val>
                                            <p:strVal val="#ppt_w"/>
                                          </p:val>
                                        </p:tav>
                                      </p:tavLst>
                                    </p:anim>
                                    <p:anim calcmode="lin" valueType="num">
                                      <p:cBhvr>
                                        <p:cTn id="71" dur="500" fill="hold"/>
                                        <p:tgtEl>
                                          <p:spTgt spid="81"/>
                                        </p:tgtEl>
                                        <p:attrNameLst>
                                          <p:attrName>ppt_h</p:attrName>
                                        </p:attrNameLst>
                                      </p:cBhvr>
                                      <p:tavLst>
                                        <p:tav tm="0">
                                          <p:val>
                                            <p:fltVal val="0"/>
                                          </p:val>
                                        </p:tav>
                                        <p:tav tm="100000">
                                          <p:val>
                                            <p:strVal val="#ppt_h"/>
                                          </p:val>
                                        </p:tav>
                                      </p:tavLst>
                                    </p:anim>
                                    <p:animEffect transition="in" filter="fade">
                                      <p:cBhvr>
                                        <p:cTn id="72" dur="500"/>
                                        <p:tgtEl>
                                          <p:spTgt spid="8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89"/>
                                        </p:tgtEl>
                                        <p:attrNameLst>
                                          <p:attrName>style.visibility</p:attrName>
                                        </p:attrNameLst>
                                      </p:cBhvr>
                                      <p:to>
                                        <p:strVal val="visible"/>
                                      </p:to>
                                    </p:set>
                                    <p:animEffect transition="in" filter="wheel(1)">
                                      <p:cBhvr>
                                        <p:cTn id="77" dur="2000"/>
                                        <p:tgtEl>
                                          <p:spTgt spid="89"/>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88"/>
                                        </p:tgtEl>
                                        <p:attrNameLst>
                                          <p:attrName>style.visibility</p:attrName>
                                        </p:attrNameLst>
                                      </p:cBhvr>
                                      <p:to>
                                        <p:strVal val="visible"/>
                                      </p:to>
                                    </p:set>
                                    <p:anim calcmode="lin" valueType="num">
                                      <p:cBhvr>
                                        <p:cTn id="80" dur="500" fill="hold"/>
                                        <p:tgtEl>
                                          <p:spTgt spid="88"/>
                                        </p:tgtEl>
                                        <p:attrNameLst>
                                          <p:attrName>ppt_w</p:attrName>
                                        </p:attrNameLst>
                                      </p:cBhvr>
                                      <p:tavLst>
                                        <p:tav tm="0">
                                          <p:val>
                                            <p:fltVal val="0"/>
                                          </p:val>
                                        </p:tav>
                                        <p:tav tm="100000">
                                          <p:val>
                                            <p:strVal val="#ppt_w"/>
                                          </p:val>
                                        </p:tav>
                                      </p:tavLst>
                                    </p:anim>
                                    <p:anim calcmode="lin" valueType="num">
                                      <p:cBhvr>
                                        <p:cTn id="81" dur="500" fill="hold"/>
                                        <p:tgtEl>
                                          <p:spTgt spid="88"/>
                                        </p:tgtEl>
                                        <p:attrNameLst>
                                          <p:attrName>ppt_h</p:attrName>
                                        </p:attrNameLst>
                                      </p:cBhvr>
                                      <p:tavLst>
                                        <p:tav tm="0">
                                          <p:val>
                                            <p:fltVal val="0"/>
                                          </p:val>
                                        </p:tav>
                                        <p:tav tm="100000">
                                          <p:val>
                                            <p:strVal val="#ppt_h"/>
                                          </p:val>
                                        </p:tav>
                                      </p:tavLst>
                                    </p:anim>
                                    <p:animEffect transition="in" filter="fade">
                                      <p:cBhvr>
                                        <p:cTn id="82" dur="500"/>
                                        <p:tgtEl>
                                          <p:spTgt spid="88"/>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7" grpId="0" animBg="1"/>
      <p:bldP spid="73" grpId="0" animBg="1"/>
      <p:bldP spid="74" grpId="0"/>
      <p:bldP spid="75" grpId="0" animBg="1"/>
      <p:bldP spid="80" grpId="0"/>
      <p:bldP spid="81" grpId="0"/>
      <p:bldP spid="82" grpId="0" animBg="1"/>
      <p:bldP spid="83" grpId="0" animBg="1"/>
      <p:bldP spid="84" grpId="0"/>
      <p:bldP spid="85" grpId="0" animBg="1"/>
      <p:bldP spid="86" grpId="0" animBg="1"/>
      <p:bldP spid="87" grpId="0"/>
      <p:bldP spid="88" grpId="0"/>
      <p:bldP spid="8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95288" y="1339851"/>
            <a:ext cx="8137152" cy="576981"/>
          </a:xfrm>
        </p:spPr>
        <p:txBody>
          <a:bodyPr/>
          <a:lstStyle/>
          <a:p>
            <a:pPr algn="ctr"/>
            <a:endParaRPr lang="en-US" altLang="en-US" sz="2600" dirty="0"/>
          </a:p>
        </p:txBody>
      </p:sp>
      <p:sp>
        <p:nvSpPr>
          <p:cNvPr id="2" name="Content Placeholder 1"/>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8312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7484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type="title"/>
          </p:nvPr>
        </p:nvSpPr>
        <p:spPr>
          <a:xfrm>
            <a:off x="539552" y="1124745"/>
            <a:ext cx="8136904" cy="504055"/>
          </a:xfrm>
          <a:extLst>
            <a:ext uri="{909E8E84-426E-40dd-AFC4-6F175D3DCCD1}">
              <a14:hiddenFill xmlns:a14="http://schemas.microsoft.com/office/drawing/2010/main">
                <a:solidFill>
                  <a:srgbClr val="993366">
                    <a:alpha val="32941"/>
                  </a:srgbClr>
                </a:solidFill>
              </a14:hiddenFill>
            </a:ext>
          </a:extLst>
        </p:spPr>
        <p:txBody>
          <a:bodyPr/>
          <a:lstStyle/>
          <a:p>
            <a:pPr algn="ctr"/>
            <a:r>
              <a:rPr lang="en-GB" sz="2200" kern="1200" dirty="0"/>
              <a:t>Requests for assistance inside and outside EU</a:t>
            </a:r>
          </a:p>
        </p:txBody>
      </p:sp>
      <p:graphicFrame>
        <p:nvGraphicFramePr>
          <p:cNvPr id="5" name="Chart 4"/>
          <p:cNvGraphicFramePr>
            <a:graphicFrameLocks/>
          </p:cNvGraphicFramePr>
          <p:nvPr>
            <p:extLst>
              <p:ext uri="{D42A27DB-BD31-4B8C-83A1-F6EECF244321}">
                <p14:modId xmlns:p14="http://schemas.microsoft.com/office/powerpoint/2010/main" val="3588600428"/>
              </p:ext>
            </p:extLst>
          </p:nvPr>
        </p:nvGraphicFramePr>
        <p:xfrm>
          <a:off x="395536" y="1916832"/>
          <a:ext cx="8352928" cy="4392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2385156"/>
      </p:ext>
    </p:extLst>
  </p:cSld>
  <p:clrMapOvr>
    <a:masterClrMapping/>
  </p:clrMapOvr>
  <p:transition xmlns:p14="http://schemas.microsoft.com/office/powerpoint/2010/main" spd="med">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529" t="25645" r="34253" b="26846"/>
          <a:stretch/>
        </p:blipFill>
        <p:spPr bwMode="auto">
          <a:xfrm>
            <a:off x="1088163" y="2178169"/>
            <a:ext cx="6508173" cy="4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txBox="1">
            <a:spLocks noChangeArrowheads="1"/>
          </p:cNvSpPr>
          <p:nvPr/>
        </p:nvSpPr>
        <p:spPr bwMode="auto">
          <a:xfrm>
            <a:off x="350640" y="1412776"/>
            <a:ext cx="8229600" cy="72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sz="1800" kern="0" dirty="0"/>
              <a:t>Types of hazard for which the UCPM was activated</a:t>
            </a:r>
          </a:p>
          <a:p>
            <a:r>
              <a:rPr lang="en-GB" sz="1800" kern="0" dirty="0"/>
              <a:t>(overview 2014-2017, EU &amp; worldwide)</a:t>
            </a:r>
            <a:endParaRPr lang="en-GB" sz="2800" kern="0" dirty="0"/>
          </a:p>
        </p:txBody>
      </p:sp>
      <p:pic>
        <p:nvPicPr>
          <p:cNvPr id="2052" name="Picture 4" descr="Resultado de imagen de fire ic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2996952"/>
            <a:ext cx="853704" cy="8537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de flood icon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5085184"/>
            <a:ext cx="72008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de cyclon icon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040" y="2996952"/>
            <a:ext cx="576064" cy="57606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ultado de imagen de earthquake icon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9495" y="3167677"/>
            <a:ext cx="584506" cy="47734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sultado de imagen de environment icon png"/>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5820622" y="4475699"/>
            <a:ext cx="360000" cy="48831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sultado de imagen de ship icon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55052" y="4475698"/>
            <a:ext cx="292253" cy="29225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Resultado de imagen de volcano icon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2280" y="4440554"/>
            <a:ext cx="279301" cy="27930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Resultado de imagen de drought icon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80622" y="5355786"/>
            <a:ext cx="299690" cy="29969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Imagen relacionad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60033" y="4413279"/>
            <a:ext cx="360040" cy="36004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Resultado de imagen de avalanche icon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92280" y="5545302"/>
            <a:ext cx="220347" cy="220347"/>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Resultado de imagen de man icon 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40053" y="5516773"/>
            <a:ext cx="313174" cy="442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671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Prevention and PreparEdness…</a:t>
            </a:r>
            <a:endParaRPr lang="en-GB" dirty="0"/>
          </a:p>
        </p:txBody>
      </p:sp>
    </p:spTree>
    <p:extLst>
      <p:ext uri="{BB962C8B-B14F-4D97-AF65-F5344CB8AC3E}">
        <p14:creationId xmlns:p14="http://schemas.microsoft.com/office/powerpoint/2010/main" val="4559418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23528" y="1844824"/>
            <a:ext cx="8229600" cy="3529013"/>
          </a:xfrm>
        </p:spPr>
        <p:txBody>
          <a:bodyPr/>
          <a:lstStyle/>
          <a:p>
            <a:r>
              <a:rPr lang="en-GB" sz="3200" dirty="0" smtClean="0"/>
              <a:t>… a </a:t>
            </a:r>
            <a:r>
              <a:rPr lang="en-GB" sz="3200" dirty="0"/>
              <a:t>state of </a:t>
            </a:r>
            <a:r>
              <a:rPr lang="en-GB" sz="3200" b="1" dirty="0"/>
              <a:t>readiness</a:t>
            </a:r>
            <a:r>
              <a:rPr lang="en-GB" sz="3200" dirty="0"/>
              <a:t> and </a:t>
            </a:r>
            <a:r>
              <a:rPr lang="en-GB" sz="3200" b="1" dirty="0"/>
              <a:t>capability</a:t>
            </a:r>
            <a:r>
              <a:rPr lang="en-GB" sz="3200" dirty="0"/>
              <a:t> of human and material means, structures, communities and organisations enabling them to </a:t>
            </a:r>
            <a:r>
              <a:rPr lang="en-GB" sz="3200" b="1" dirty="0"/>
              <a:t>ensure</a:t>
            </a:r>
            <a:r>
              <a:rPr lang="en-GB" sz="3200" dirty="0"/>
              <a:t> an </a:t>
            </a:r>
            <a:r>
              <a:rPr lang="en-GB" sz="3200" b="1" dirty="0"/>
              <a:t>effective rapid response </a:t>
            </a:r>
            <a:r>
              <a:rPr lang="en-GB" sz="3200" dirty="0"/>
              <a:t>to a disaster, obtained as a result of action taken in </a:t>
            </a:r>
            <a:r>
              <a:rPr lang="en-GB" sz="3200" dirty="0" smtClean="0"/>
              <a:t>advance. </a:t>
            </a:r>
          </a:p>
          <a:p>
            <a:endParaRPr lang="en-GB" dirty="0"/>
          </a:p>
          <a:p>
            <a:endParaRPr lang="en-GB" dirty="0"/>
          </a:p>
          <a:p>
            <a:r>
              <a:rPr lang="en-GB" sz="1600" dirty="0" smtClean="0"/>
              <a:t>(</a:t>
            </a:r>
            <a:r>
              <a:rPr lang="en-GB" sz="1600" dirty="0"/>
              <a:t>Art. 4(3) of Council Decision 1313/2013)</a:t>
            </a:r>
          </a:p>
        </p:txBody>
      </p:sp>
    </p:spTree>
    <p:extLst>
      <p:ext uri="{BB962C8B-B14F-4D97-AF65-F5344CB8AC3E}">
        <p14:creationId xmlns:p14="http://schemas.microsoft.com/office/powerpoint/2010/main" val="3277120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ent-Up Arrow 5"/>
          <p:cNvSpPr/>
          <p:nvPr/>
        </p:nvSpPr>
        <p:spPr>
          <a:xfrm rot="5400000">
            <a:off x="1992272" y="2939403"/>
            <a:ext cx="1280923" cy="1295870"/>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7" name="Group 6"/>
          <p:cNvGrpSpPr/>
          <p:nvPr/>
        </p:nvGrpSpPr>
        <p:grpSpPr>
          <a:xfrm>
            <a:off x="1485368" y="1371309"/>
            <a:ext cx="2469492" cy="1477777"/>
            <a:chOff x="1168635" y="32132"/>
            <a:chExt cx="3292227" cy="1477777"/>
          </a:xfrm>
        </p:grpSpPr>
        <p:sp>
          <p:nvSpPr>
            <p:cNvPr id="19" name="Rounded Rectangle 18"/>
            <p:cNvSpPr/>
            <p:nvPr/>
          </p:nvSpPr>
          <p:spPr>
            <a:xfrm>
              <a:off x="1168635" y="32132"/>
              <a:ext cx="3292227" cy="1477777"/>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ounded Rectangle 5"/>
            <p:cNvSpPr/>
            <p:nvPr/>
          </p:nvSpPr>
          <p:spPr>
            <a:xfrm>
              <a:off x="1240787" y="104284"/>
              <a:ext cx="3147923" cy="1333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Aft>
                  <a:spcPct val="35000"/>
                </a:spcAft>
              </a:pPr>
              <a:r>
                <a:rPr lang="en-GB" sz="1100" b="0" dirty="0">
                  <a:solidFill>
                    <a:srgbClr val="002060"/>
                  </a:solidFill>
                </a:rPr>
                <a:t>National Training</a:t>
              </a:r>
            </a:p>
            <a:p>
              <a:pPr algn="ctr" defTabSz="488950">
                <a:lnSpc>
                  <a:spcPct val="90000"/>
                </a:lnSpc>
                <a:spcAft>
                  <a:spcPct val="35000"/>
                </a:spcAft>
              </a:pPr>
              <a:r>
                <a:rPr lang="en-GB" sz="1100" b="0" dirty="0">
                  <a:solidFill>
                    <a:srgbClr val="002060"/>
                  </a:solidFill>
                </a:rPr>
                <a:t>Int. Training for national Experts</a:t>
              </a:r>
            </a:p>
            <a:p>
              <a:pPr algn="ctr" defTabSz="488950">
                <a:lnSpc>
                  <a:spcPct val="90000"/>
                </a:lnSpc>
                <a:spcAft>
                  <a:spcPct val="35000"/>
                </a:spcAft>
              </a:pPr>
              <a:r>
                <a:rPr lang="en-GB" sz="1100" b="0" dirty="0">
                  <a:solidFill>
                    <a:srgbClr val="002060"/>
                  </a:solidFill>
                </a:rPr>
                <a:t>Training </a:t>
              </a:r>
              <a:r>
                <a:rPr lang="en-GB" sz="1100" b="0" dirty="0" smtClean="0">
                  <a:solidFill>
                    <a:srgbClr val="002060"/>
                  </a:solidFill>
                </a:rPr>
                <a:t>Courses</a:t>
              </a:r>
              <a:endParaRPr lang="en-GB" sz="1100" b="0" dirty="0">
                <a:solidFill>
                  <a:srgbClr val="002060"/>
                </a:solidFill>
              </a:endParaRPr>
            </a:p>
          </p:txBody>
        </p:sp>
      </p:grpSp>
      <p:sp>
        <p:nvSpPr>
          <p:cNvPr id="9" name="Bent-Up Arrow 8"/>
          <p:cNvSpPr/>
          <p:nvPr/>
        </p:nvSpPr>
        <p:spPr>
          <a:xfrm rot="5400000">
            <a:off x="3843303" y="4805858"/>
            <a:ext cx="1059325" cy="1295870"/>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0" name="Group 9"/>
          <p:cNvGrpSpPr/>
          <p:nvPr/>
        </p:nvGrpSpPr>
        <p:grpSpPr>
          <a:xfrm>
            <a:off x="3164483" y="3143938"/>
            <a:ext cx="2832969" cy="1625563"/>
            <a:chOff x="3407165" y="1804761"/>
            <a:chExt cx="3776800" cy="1625563"/>
          </a:xfrm>
        </p:grpSpPr>
        <p:sp>
          <p:nvSpPr>
            <p:cNvPr id="15" name="Rounded Rectangle 14"/>
            <p:cNvSpPr/>
            <p:nvPr/>
          </p:nvSpPr>
          <p:spPr>
            <a:xfrm>
              <a:off x="3407165" y="1804761"/>
              <a:ext cx="3776800" cy="1625563"/>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10"/>
            <p:cNvSpPr/>
            <p:nvPr/>
          </p:nvSpPr>
          <p:spPr>
            <a:xfrm>
              <a:off x="3486533" y="1884129"/>
              <a:ext cx="3618064" cy="14668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Aft>
                  <a:spcPct val="35000"/>
                </a:spcAft>
              </a:pPr>
              <a:r>
                <a:rPr lang="en-GB" sz="1100" b="0" dirty="0">
                  <a:solidFill>
                    <a:srgbClr val="002060"/>
                  </a:solidFill>
                </a:rPr>
                <a:t>National Team Training</a:t>
              </a:r>
            </a:p>
            <a:p>
              <a:pPr algn="ctr" defTabSz="488950">
                <a:lnSpc>
                  <a:spcPct val="90000"/>
                </a:lnSpc>
                <a:spcAft>
                  <a:spcPct val="35000"/>
                </a:spcAft>
              </a:pPr>
              <a:r>
                <a:rPr lang="en-GB" sz="1100" b="0" dirty="0">
                  <a:solidFill>
                    <a:srgbClr val="002060"/>
                  </a:solidFill>
                </a:rPr>
                <a:t>Int. Training for national Teams</a:t>
              </a:r>
            </a:p>
            <a:p>
              <a:pPr algn="ctr" defTabSz="488950">
                <a:lnSpc>
                  <a:spcPct val="90000"/>
                </a:lnSpc>
                <a:spcAft>
                  <a:spcPct val="35000"/>
                </a:spcAft>
              </a:pPr>
              <a:r>
                <a:rPr lang="en-GB" sz="1100" b="0" dirty="0">
                  <a:solidFill>
                    <a:srgbClr val="002060"/>
                  </a:solidFill>
                </a:rPr>
                <a:t>Table Top Exercises</a:t>
              </a:r>
            </a:p>
            <a:p>
              <a:pPr algn="ctr" defTabSz="488950">
                <a:lnSpc>
                  <a:spcPct val="90000"/>
                </a:lnSpc>
                <a:spcAft>
                  <a:spcPct val="35000"/>
                </a:spcAft>
              </a:pPr>
              <a:r>
                <a:rPr lang="en-GB" sz="1100" b="0" dirty="0">
                  <a:solidFill>
                    <a:srgbClr val="002060"/>
                  </a:solidFill>
                </a:rPr>
                <a:t>Modules </a:t>
              </a:r>
              <a:r>
                <a:rPr lang="en-GB" sz="1100" b="0" dirty="0" smtClean="0">
                  <a:solidFill>
                    <a:srgbClr val="002060"/>
                  </a:solidFill>
                </a:rPr>
                <a:t>Exercises</a:t>
              </a:r>
              <a:endParaRPr lang="en-GB" sz="1100" b="0" dirty="0">
                <a:solidFill>
                  <a:srgbClr val="002060"/>
                </a:solidFill>
              </a:endParaRPr>
            </a:p>
          </p:txBody>
        </p:sp>
      </p:grpSp>
      <p:grpSp>
        <p:nvGrpSpPr>
          <p:cNvPr id="12" name="Group 11"/>
          <p:cNvGrpSpPr/>
          <p:nvPr/>
        </p:nvGrpSpPr>
        <p:grpSpPr>
          <a:xfrm>
            <a:off x="4929557" y="4836905"/>
            <a:ext cx="3228752" cy="1542828"/>
            <a:chOff x="5760291" y="3497731"/>
            <a:chExt cx="4304442" cy="1542828"/>
          </a:xfrm>
        </p:grpSpPr>
        <p:sp>
          <p:nvSpPr>
            <p:cNvPr id="13" name="Rounded Rectangle 12"/>
            <p:cNvSpPr/>
            <p:nvPr/>
          </p:nvSpPr>
          <p:spPr>
            <a:xfrm>
              <a:off x="5760291" y="3497731"/>
              <a:ext cx="4304442" cy="1542828"/>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13"/>
            <p:cNvSpPr/>
            <p:nvPr/>
          </p:nvSpPr>
          <p:spPr>
            <a:xfrm>
              <a:off x="5835619" y="3573059"/>
              <a:ext cx="4153786" cy="13921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Aft>
                  <a:spcPct val="35000"/>
                </a:spcAft>
              </a:pPr>
              <a:endParaRPr lang="en-GB" sz="1100" b="0" dirty="0">
                <a:solidFill>
                  <a:srgbClr val="00AFEC"/>
                </a:solidFill>
              </a:endParaRPr>
            </a:p>
            <a:p>
              <a:pPr algn="ctr" defTabSz="488950">
                <a:lnSpc>
                  <a:spcPct val="90000"/>
                </a:lnSpc>
                <a:spcAft>
                  <a:spcPct val="35000"/>
                </a:spcAft>
              </a:pPr>
              <a:r>
                <a:rPr lang="en-GB" sz="1100" b="0" dirty="0">
                  <a:solidFill>
                    <a:srgbClr val="002060"/>
                  </a:solidFill>
                </a:rPr>
                <a:t>National Exercises</a:t>
              </a:r>
            </a:p>
            <a:p>
              <a:pPr algn="ctr" defTabSz="488950">
                <a:lnSpc>
                  <a:spcPct val="90000"/>
                </a:lnSpc>
                <a:spcAft>
                  <a:spcPct val="35000"/>
                </a:spcAft>
              </a:pPr>
              <a:r>
                <a:rPr lang="en-GB" sz="1100" b="0" dirty="0">
                  <a:solidFill>
                    <a:srgbClr val="002060"/>
                  </a:solidFill>
                </a:rPr>
                <a:t>Regional Exercises</a:t>
              </a:r>
            </a:p>
            <a:p>
              <a:pPr algn="ctr" defTabSz="488950">
                <a:lnSpc>
                  <a:spcPct val="90000"/>
                </a:lnSpc>
                <a:spcAft>
                  <a:spcPct val="35000"/>
                </a:spcAft>
              </a:pPr>
              <a:r>
                <a:rPr lang="en-GB" sz="1100" b="0" dirty="0">
                  <a:solidFill>
                    <a:srgbClr val="002060"/>
                  </a:solidFill>
                </a:rPr>
                <a:t>International Exercises</a:t>
              </a:r>
            </a:p>
            <a:p>
              <a:pPr algn="ctr" defTabSz="488950">
                <a:lnSpc>
                  <a:spcPct val="90000"/>
                </a:lnSpc>
                <a:spcAft>
                  <a:spcPct val="35000"/>
                </a:spcAft>
              </a:pPr>
              <a:r>
                <a:rPr lang="en-GB" sz="1100" b="0" dirty="0" smtClean="0">
                  <a:solidFill>
                    <a:srgbClr val="002060"/>
                  </a:solidFill>
                </a:rPr>
                <a:t>UCPM Exercises</a:t>
              </a:r>
              <a:endParaRPr lang="en-GB" sz="1100" b="0" dirty="0">
                <a:solidFill>
                  <a:srgbClr val="002060"/>
                </a:solidFill>
              </a:endParaRPr>
            </a:p>
            <a:p>
              <a:pPr algn="ctr" defTabSz="488950">
                <a:lnSpc>
                  <a:spcPct val="90000"/>
                </a:lnSpc>
                <a:spcAft>
                  <a:spcPct val="35000"/>
                </a:spcAft>
              </a:pPr>
              <a:r>
                <a:rPr lang="en-GB" sz="1100" b="0" dirty="0">
                  <a:solidFill>
                    <a:srgbClr val="002060"/>
                  </a:solidFill>
                </a:rPr>
                <a:t>EDREX</a:t>
              </a:r>
            </a:p>
          </p:txBody>
        </p:sp>
      </p:grpSp>
      <p:grpSp>
        <p:nvGrpSpPr>
          <p:cNvPr id="21" name="Group 36"/>
          <p:cNvGrpSpPr>
            <a:grpSpLocks/>
          </p:cNvGrpSpPr>
          <p:nvPr/>
        </p:nvGrpSpPr>
        <p:grpSpPr bwMode="auto">
          <a:xfrm>
            <a:off x="773813" y="1195096"/>
            <a:ext cx="1755775" cy="352425"/>
            <a:chOff x="2132377" y="131747"/>
            <a:chExt cx="1756054" cy="352701"/>
          </a:xfrm>
        </p:grpSpPr>
        <p:sp>
          <p:nvSpPr>
            <p:cNvPr id="22" name="Rounded Rectangle 21"/>
            <p:cNvSpPr/>
            <p:nvPr/>
          </p:nvSpPr>
          <p:spPr>
            <a:xfrm>
              <a:off x="2132377" y="131747"/>
              <a:ext cx="1756054" cy="35270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ounded Rectangle 4"/>
            <p:cNvSpPr/>
            <p:nvPr/>
          </p:nvSpPr>
          <p:spPr>
            <a:xfrm>
              <a:off x="2149843" y="149223"/>
              <a:ext cx="1721123" cy="317749"/>
            </a:xfrm>
            <a:prstGeom prst="rect">
              <a:avLst/>
            </a:prstGeom>
          </p:spPr>
          <p:style>
            <a:lnRef idx="0">
              <a:scrgbClr r="0" g="0" b="0"/>
            </a:lnRef>
            <a:fillRef idx="0">
              <a:scrgbClr r="0" g="0" b="0"/>
            </a:fillRef>
            <a:effectRef idx="0">
              <a:scrgbClr r="0" g="0" b="0"/>
            </a:effectRef>
            <a:fontRef idx="minor">
              <a:schemeClr val="lt1"/>
            </a:fontRef>
          </p:style>
          <p:txBody>
            <a:bodyPr lIns="38100" tIns="38100" rIns="38100" bIns="38100" spcCol="1270" anchor="ctr"/>
            <a:lstStyle/>
            <a:p>
              <a:pPr algn="ctr" defTabSz="444500">
                <a:lnSpc>
                  <a:spcPct val="90000"/>
                </a:lnSpc>
                <a:spcAft>
                  <a:spcPct val="35000"/>
                </a:spcAft>
                <a:defRPr/>
              </a:pPr>
              <a:r>
                <a:rPr lang="en-GB" sz="1200" dirty="0">
                  <a:solidFill>
                    <a:srgbClr val="002060"/>
                  </a:solidFill>
                </a:rPr>
                <a:t>Individual </a:t>
              </a:r>
              <a:r>
                <a:rPr lang="en-GB" sz="1200" dirty="0">
                  <a:solidFill>
                    <a:srgbClr val="FF0000"/>
                  </a:solidFill>
                </a:rPr>
                <a:t>Capacity</a:t>
              </a:r>
            </a:p>
          </p:txBody>
        </p:sp>
      </p:grpSp>
      <p:grpSp>
        <p:nvGrpSpPr>
          <p:cNvPr id="24" name="Group 39"/>
          <p:cNvGrpSpPr>
            <a:grpSpLocks/>
          </p:cNvGrpSpPr>
          <p:nvPr/>
        </p:nvGrpSpPr>
        <p:grpSpPr bwMode="auto">
          <a:xfrm>
            <a:off x="2970589" y="3047093"/>
            <a:ext cx="1755775" cy="352425"/>
            <a:chOff x="2132377" y="131747"/>
            <a:chExt cx="1756054" cy="352701"/>
          </a:xfrm>
        </p:grpSpPr>
        <p:sp>
          <p:nvSpPr>
            <p:cNvPr id="25" name="Rounded Rectangle 24"/>
            <p:cNvSpPr/>
            <p:nvPr/>
          </p:nvSpPr>
          <p:spPr>
            <a:xfrm>
              <a:off x="2132377" y="131747"/>
              <a:ext cx="1756054" cy="35270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ounded Rectangle 4"/>
            <p:cNvSpPr/>
            <p:nvPr/>
          </p:nvSpPr>
          <p:spPr>
            <a:xfrm>
              <a:off x="2149842" y="149224"/>
              <a:ext cx="1721123" cy="317749"/>
            </a:xfrm>
            <a:prstGeom prst="rect">
              <a:avLst/>
            </a:prstGeom>
          </p:spPr>
          <p:style>
            <a:lnRef idx="0">
              <a:scrgbClr r="0" g="0" b="0"/>
            </a:lnRef>
            <a:fillRef idx="0">
              <a:scrgbClr r="0" g="0" b="0"/>
            </a:fillRef>
            <a:effectRef idx="0">
              <a:scrgbClr r="0" g="0" b="0"/>
            </a:effectRef>
            <a:fontRef idx="minor">
              <a:schemeClr val="lt1"/>
            </a:fontRef>
          </p:style>
          <p:txBody>
            <a:bodyPr lIns="38100" tIns="38100" rIns="38100" bIns="38100" spcCol="1270" anchor="ctr"/>
            <a:lstStyle/>
            <a:p>
              <a:pPr algn="ctr" defTabSz="444500">
                <a:lnSpc>
                  <a:spcPct val="90000"/>
                </a:lnSpc>
                <a:spcAft>
                  <a:spcPct val="35000"/>
                </a:spcAft>
                <a:defRPr/>
              </a:pPr>
              <a:r>
                <a:rPr lang="en-GB" sz="1200" dirty="0">
                  <a:solidFill>
                    <a:srgbClr val="002060"/>
                  </a:solidFill>
                </a:rPr>
                <a:t>Team</a:t>
              </a:r>
              <a:r>
                <a:rPr lang="en-GB" sz="1000" b="0" dirty="0">
                  <a:solidFill>
                    <a:srgbClr val="002060"/>
                  </a:solidFill>
                </a:rPr>
                <a:t> </a:t>
              </a:r>
              <a:r>
                <a:rPr lang="en-GB" sz="1200" dirty="0">
                  <a:solidFill>
                    <a:srgbClr val="FF0000"/>
                  </a:solidFill>
                </a:rPr>
                <a:t>Capacity</a:t>
              </a:r>
            </a:p>
          </p:txBody>
        </p:sp>
      </p:grpSp>
      <p:grpSp>
        <p:nvGrpSpPr>
          <p:cNvPr id="27" name="Group 42"/>
          <p:cNvGrpSpPr>
            <a:grpSpLocks/>
          </p:cNvGrpSpPr>
          <p:nvPr/>
        </p:nvGrpSpPr>
        <p:grpSpPr bwMode="auto">
          <a:xfrm>
            <a:off x="4745388" y="4815593"/>
            <a:ext cx="1755775" cy="320675"/>
            <a:chOff x="2132377" y="131747"/>
            <a:chExt cx="1756054" cy="352701"/>
          </a:xfrm>
        </p:grpSpPr>
        <p:sp>
          <p:nvSpPr>
            <p:cNvPr id="28" name="Rounded Rectangle 27"/>
            <p:cNvSpPr/>
            <p:nvPr/>
          </p:nvSpPr>
          <p:spPr>
            <a:xfrm>
              <a:off x="2132377" y="131747"/>
              <a:ext cx="1756054" cy="35270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ounded Rectangle 4"/>
            <p:cNvSpPr/>
            <p:nvPr/>
          </p:nvSpPr>
          <p:spPr>
            <a:xfrm>
              <a:off x="2149842" y="162177"/>
              <a:ext cx="1721123" cy="317780"/>
            </a:xfrm>
            <a:prstGeom prst="rect">
              <a:avLst/>
            </a:prstGeom>
          </p:spPr>
          <p:style>
            <a:lnRef idx="0">
              <a:scrgbClr r="0" g="0" b="0"/>
            </a:lnRef>
            <a:fillRef idx="0">
              <a:scrgbClr r="0" g="0" b="0"/>
            </a:fillRef>
            <a:effectRef idx="0">
              <a:scrgbClr r="0" g="0" b="0"/>
            </a:effectRef>
            <a:fontRef idx="minor">
              <a:schemeClr val="lt1"/>
            </a:fontRef>
          </p:style>
          <p:txBody>
            <a:bodyPr lIns="38100" tIns="38100" rIns="38100" bIns="38100" spcCol="1270" anchor="ctr"/>
            <a:lstStyle/>
            <a:p>
              <a:pPr algn="ctr" defTabSz="444500">
                <a:lnSpc>
                  <a:spcPct val="90000"/>
                </a:lnSpc>
                <a:spcAft>
                  <a:spcPct val="35000"/>
                </a:spcAft>
                <a:defRPr/>
              </a:pPr>
              <a:r>
                <a:rPr lang="en-GB" sz="1200" dirty="0">
                  <a:solidFill>
                    <a:srgbClr val="002060"/>
                  </a:solidFill>
                </a:rPr>
                <a:t>Structural</a:t>
              </a:r>
              <a:r>
                <a:rPr lang="en-GB" sz="1000" b="0" dirty="0">
                  <a:solidFill>
                    <a:srgbClr val="002060"/>
                  </a:solidFill>
                </a:rPr>
                <a:t> </a:t>
              </a:r>
              <a:r>
                <a:rPr lang="en-GB" sz="1200" dirty="0">
                  <a:solidFill>
                    <a:srgbClr val="FF0000"/>
                  </a:solidFill>
                </a:rPr>
                <a:t>Capabilities</a:t>
              </a:r>
            </a:p>
          </p:txBody>
        </p:sp>
      </p:grpSp>
      <p:sp>
        <p:nvSpPr>
          <p:cNvPr id="36" name="Rounded Rectangle 4"/>
          <p:cNvSpPr/>
          <p:nvPr/>
        </p:nvSpPr>
        <p:spPr>
          <a:xfrm>
            <a:off x="4882095" y="1340770"/>
            <a:ext cx="4178279" cy="136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358775"/>
            <a:r>
              <a:rPr lang="en-GB" sz="2800" b="1" dirty="0">
                <a:solidFill>
                  <a:srgbClr val="0F5494"/>
                </a:solidFill>
                <a:latin typeface="Verdana"/>
              </a:rPr>
              <a:t>Preparedness </a:t>
            </a:r>
            <a:r>
              <a:rPr lang="en-GB" sz="2800" b="1" dirty="0" smtClean="0">
                <a:solidFill>
                  <a:srgbClr val="0F5494"/>
                </a:solidFill>
                <a:latin typeface="Verdana"/>
              </a:rPr>
              <a:t>– </a:t>
            </a:r>
          </a:p>
          <a:p>
            <a:pPr marL="358775"/>
            <a:r>
              <a:rPr lang="en-GB" sz="2800" b="1" dirty="0" smtClean="0">
                <a:solidFill>
                  <a:srgbClr val="0F5494"/>
                </a:solidFill>
                <a:latin typeface="Verdana"/>
              </a:rPr>
              <a:t>a </a:t>
            </a:r>
            <a:r>
              <a:rPr lang="en-GB" sz="2800" b="1" dirty="0">
                <a:solidFill>
                  <a:srgbClr val="0F5494"/>
                </a:solidFill>
                <a:latin typeface="Verdana"/>
              </a:rPr>
              <a:t>building block approach</a:t>
            </a:r>
          </a:p>
        </p:txBody>
      </p:sp>
      <p:pic>
        <p:nvPicPr>
          <p:cNvPr id="37" name="Picture 35" descr="H:\CP Pics\europa_flagg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7902" y="2291344"/>
            <a:ext cx="2984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5" descr="H:\CP Pics\europa_flagg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3017" y="4029362"/>
            <a:ext cx="2984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5" descr="H:\CP Pics\europa_flagg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4050" y="5969313"/>
            <a:ext cx="2984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5" descr="H:\CP Pics\europa_flagg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363" y="6151081"/>
            <a:ext cx="2984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bwMode="auto">
          <a:xfrm>
            <a:off x="179512" y="1628800"/>
            <a:ext cx="864096" cy="397951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30" name="Rounded Rectangle 29"/>
          <p:cNvSpPr/>
          <p:nvPr/>
        </p:nvSpPr>
        <p:spPr>
          <a:xfrm>
            <a:off x="186423" y="1628800"/>
            <a:ext cx="857185" cy="4750933"/>
          </a:xfrm>
          <a:prstGeom prst="roundRect">
            <a:avLst/>
          </a:prstGeom>
        </p:spPr>
        <p:style>
          <a:lnRef idx="1">
            <a:schemeClr val="accent5"/>
          </a:lnRef>
          <a:fillRef idx="2">
            <a:schemeClr val="accent5"/>
          </a:fillRef>
          <a:effectRef idx="1">
            <a:schemeClr val="accent5"/>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15000"/>
              </a:lnSpc>
              <a:spcBef>
                <a:spcPts val="1000"/>
              </a:spcBef>
              <a:spcAft>
                <a:spcPts val="1000"/>
              </a:spcAft>
            </a:pPr>
            <a:r>
              <a:rPr lang="fr-BE" sz="1400" dirty="0">
                <a:solidFill>
                  <a:srgbClr val="0F5494"/>
                </a:solidFill>
                <a:effectLst/>
                <a:ea typeface="SimSun"/>
                <a:cs typeface="Times New Roman"/>
              </a:rPr>
              <a:t>Exchange of Experts </a:t>
            </a:r>
            <a:endParaRPr lang="en-GB" sz="1400" dirty="0">
              <a:solidFill>
                <a:srgbClr val="0F5494"/>
              </a:solidFill>
              <a:effectLst/>
              <a:ea typeface="SimSun"/>
              <a:cs typeface="Times New Roman"/>
            </a:endParaRPr>
          </a:p>
        </p:txBody>
      </p:sp>
    </p:spTree>
    <p:extLst>
      <p:ext uri="{BB962C8B-B14F-4D97-AF65-F5344CB8AC3E}">
        <p14:creationId xmlns:p14="http://schemas.microsoft.com/office/powerpoint/2010/main" val="8829459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24744"/>
            <a:ext cx="8229600" cy="936625"/>
          </a:xfrm>
        </p:spPr>
        <p:txBody>
          <a:bodyPr/>
          <a:lstStyle/>
          <a:p>
            <a:r>
              <a:rPr lang="en-GB" sz="2400" dirty="0" smtClean="0"/>
              <a:t>Prevention and Preparedness in the UCPM </a:t>
            </a:r>
            <a:endParaRPr lang="en-GB" sz="2400" dirty="0"/>
          </a:p>
        </p:txBody>
      </p:sp>
      <p:sp>
        <p:nvSpPr>
          <p:cNvPr id="3" name="Content Placeholder 2"/>
          <p:cNvSpPr>
            <a:spLocks noGrp="1"/>
          </p:cNvSpPr>
          <p:nvPr>
            <p:ph idx="1"/>
          </p:nvPr>
        </p:nvSpPr>
        <p:spPr>
          <a:xfrm>
            <a:off x="395536" y="1916832"/>
            <a:ext cx="8136904" cy="4608512"/>
          </a:xfrm>
        </p:spPr>
        <p:txBody>
          <a:bodyPr/>
          <a:lstStyle/>
          <a:p>
            <a:pPr>
              <a:buClrTx/>
            </a:pPr>
            <a:r>
              <a:rPr lang="en-GB" sz="2000" b="1" i="0" dirty="0" smtClean="0"/>
              <a:t>P+P projects</a:t>
            </a:r>
            <a:endParaRPr lang="en-GB" sz="2000" b="1" i="0" dirty="0"/>
          </a:p>
          <a:p>
            <a:pPr marL="0" indent="0">
              <a:buClrTx/>
              <a:buNone/>
            </a:pPr>
            <a:endParaRPr lang="en-GB" sz="2000" b="1" i="0" dirty="0"/>
          </a:p>
          <a:p>
            <a:pPr>
              <a:buClrTx/>
            </a:pPr>
            <a:r>
              <a:rPr lang="en-GB" sz="2000" b="1" i="0" dirty="0" smtClean="0"/>
              <a:t>Early warning systems</a:t>
            </a:r>
            <a:endParaRPr lang="en-GB" sz="2000" b="1" i="0" dirty="0"/>
          </a:p>
          <a:p>
            <a:pPr>
              <a:buClrTx/>
            </a:pPr>
            <a:endParaRPr lang="en-GB" sz="2000" b="1" i="0" dirty="0"/>
          </a:p>
          <a:p>
            <a:pPr>
              <a:buClrTx/>
            </a:pPr>
            <a:r>
              <a:rPr lang="en-GB" sz="2000" b="1" i="0" dirty="0" smtClean="0"/>
              <a:t>Voluntary Pool (interoperability, availability)</a:t>
            </a:r>
          </a:p>
          <a:p>
            <a:pPr>
              <a:buClrTx/>
            </a:pPr>
            <a:endParaRPr lang="en-GB" sz="2000" b="1" i="0" dirty="0"/>
          </a:p>
          <a:p>
            <a:pPr>
              <a:buClrTx/>
            </a:pPr>
            <a:r>
              <a:rPr lang="en-GB" sz="2000" b="1" i="0" dirty="0" smtClean="0"/>
              <a:t>Exchange of experts programme</a:t>
            </a:r>
          </a:p>
          <a:p>
            <a:pPr>
              <a:buClrTx/>
            </a:pPr>
            <a:endParaRPr lang="en-GB" sz="2000" b="1" i="0" dirty="0"/>
          </a:p>
          <a:p>
            <a:pPr>
              <a:buClrTx/>
            </a:pPr>
            <a:r>
              <a:rPr lang="en-GB" sz="2000" b="1" i="0" dirty="0" smtClean="0"/>
              <a:t>Training courses and Training network</a:t>
            </a:r>
          </a:p>
          <a:p>
            <a:pPr>
              <a:buClrTx/>
            </a:pPr>
            <a:endParaRPr lang="en-GB" sz="2000" b="1" i="0" dirty="0"/>
          </a:p>
          <a:p>
            <a:pPr>
              <a:buClrTx/>
            </a:pPr>
            <a:r>
              <a:rPr lang="en-GB" sz="2000" b="1" i="0" dirty="0" smtClean="0"/>
              <a:t>Exercises</a:t>
            </a:r>
            <a:endParaRPr lang="en-GB" dirty="0">
              <a:ea typeface="+mn-ea"/>
              <a:cs typeface="+mn-cs"/>
            </a:endParaRPr>
          </a:p>
          <a:p>
            <a:pPr>
              <a:buClrTx/>
            </a:pPr>
            <a:endParaRPr lang="en-GB" sz="1800" i="0" dirty="0"/>
          </a:p>
          <a:p>
            <a:pPr marL="0" indent="0">
              <a:buClrTx/>
              <a:buNone/>
            </a:pPr>
            <a:endParaRPr lang="en-GB" sz="1800" b="1" i="0" dirty="0"/>
          </a:p>
          <a:p>
            <a:pPr marL="0" indent="0">
              <a:buClr>
                <a:schemeClr val="accent2"/>
              </a:buClr>
              <a:buNone/>
            </a:pPr>
            <a:endParaRPr lang="en-GB" dirty="0"/>
          </a:p>
          <a:p>
            <a:pPr>
              <a:buClr>
                <a:schemeClr val="accent2"/>
              </a:buClr>
            </a:pPr>
            <a:endParaRPr lang="en-GB" dirty="0"/>
          </a:p>
        </p:txBody>
      </p:sp>
    </p:spTree>
    <p:extLst>
      <p:ext uri="{BB962C8B-B14F-4D97-AF65-F5344CB8AC3E}">
        <p14:creationId xmlns:p14="http://schemas.microsoft.com/office/powerpoint/2010/main" val="236703425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Content </a:t>
            </a:r>
            <a:endParaRPr lang="en-GB" dirty="0"/>
          </a:p>
        </p:txBody>
      </p:sp>
      <p:sp>
        <p:nvSpPr>
          <p:cNvPr id="3" name="Content Placeholder 2"/>
          <p:cNvSpPr>
            <a:spLocks noGrp="1"/>
          </p:cNvSpPr>
          <p:nvPr>
            <p:ph idx="1"/>
          </p:nvPr>
        </p:nvSpPr>
        <p:spPr/>
        <p:txBody>
          <a:bodyPr/>
          <a:lstStyle/>
          <a:p>
            <a:pPr>
              <a:buClr>
                <a:srgbClr val="0070C0"/>
              </a:buClr>
            </a:pPr>
            <a:r>
              <a:rPr lang="fr-BE" dirty="0" smtClean="0"/>
              <a:t>Recent disaster trends </a:t>
            </a:r>
          </a:p>
          <a:p>
            <a:pPr>
              <a:buClr>
                <a:srgbClr val="0070C0"/>
              </a:buClr>
            </a:pPr>
            <a:r>
              <a:rPr lang="fr-BE" dirty="0"/>
              <a:t>T</a:t>
            </a:r>
            <a:r>
              <a:rPr lang="fr-BE" dirty="0" smtClean="0"/>
              <a:t>he </a:t>
            </a:r>
            <a:r>
              <a:rPr lang="fr-BE" dirty="0"/>
              <a:t>Union Civil Protection Mechanism (UCPM)? </a:t>
            </a:r>
            <a:endParaRPr lang="fr-BE" dirty="0" smtClean="0"/>
          </a:p>
          <a:p>
            <a:pPr>
              <a:buClr>
                <a:srgbClr val="0070C0"/>
              </a:buClr>
            </a:pPr>
            <a:r>
              <a:rPr lang="fr-BE" dirty="0" smtClean="0"/>
              <a:t>UCPM Prepardeness and Prevention Activities</a:t>
            </a:r>
          </a:p>
          <a:p>
            <a:pPr>
              <a:buClr>
                <a:srgbClr val="0070C0"/>
              </a:buClr>
            </a:pPr>
            <a:r>
              <a:rPr lang="fr-BE" dirty="0" smtClean="0"/>
              <a:t>rescEU: the way forward  </a:t>
            </a:r>
          </a:p>
        </p:txBody>
      </p:sp>
    </p:spTree>
    <p:extLst>
      <p:ext uri="{BB962C8B-B14F-4D97-AF65-F5344CB8AC3E}">
        <p14:creationId xmlns:p14="http://schemas.microsoft.com/office/powerpoint/2010/main" val="1562721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24744"/>
            <a:ext cx="8229600" cy="936625"/>
          </a:xfrm>
        </p:spPr>
        <p:txBody>
          <a:bodyPr/>
          <a:lstStyle/>
          <a:p>
            <a:r>
              <a:rPr lang="en-GB" sz="2400" dirty="0" smtClean="0"/>
              <a:t>Prevention and Preparedness Projects </a:t>
            </a:r>
            <a:endParaRPr lang="en-GB" sz="2400" dirty="0"/>
          </a:p>
        </p:txBody>
      </p:sp>
      <p:sp>
        <p:nvSpPr>
          <p:cNvPr id="3" name="Content Placeholder 2"/>
          <p:cNvSpPr>
            <a:spLocks noGrp="1"/>
          </p:cNvSpPr>
          <p:nvPr>
            <p:ph idx="1"/>
          </p:nvPr>
        </p:nvSpPr>
        <p:spPr>
          <a:xfrm>
            <a:off x="395536" y="1916832"/>
            <a:ext cx="8136904" cy="4536504"/>
          </a:xfrm>
        </p:spPr>
        <p:txBody>
          <a:bodyPr/>
          <a:lstStyle/>
          <a:p>
            <a:pPr>
              <a:buClrTx/>
            </a:pPr>
            <a:r>
              <a:rPr lang="en-GB" sz="2000" b="1" i="0" dirty="0" smtClean="0"/>
              <a:t>Objectives: </a:t>
            </a:r>
          </a:p>
          <a:p>
            <a:pPr lvl="1">
              <a:buClrTx/>
            </a:pPr>
            <a:r>
              <a:rPr lang="en-GB" sz="1600" b="0" i="0" dirty="0" smtClean="0"/>
              <a:t>improve prevention and preparedness</a:t>
            </a:r>
          </a:p>
          <a:p>
            <a:pPr lvl="1">
              <a:buClrTx/>
            </a:pPr>
            <a:r>
              <a:rPr lang="en-GB" sz="1600" b="0" dirty="0" smtClean="0"/>
              <a:t>Enhance knowledge about disasters </a:t>
            </a:r>
          </a:p>
          <a:p>
            <a:pPr lvl="1">
              <a:buClrTx/>
            </a:pPr>
            <a:r>
              <a:rPr lang="en-GB" sz="1600" b="0" i="0" dirty="0" smtClean="0"/>
              <a:t>Innovative technologies</a:t>
            </a:r>
          </a:p>
          <a:p>
            <a:pPr lvl="1">
              <a:buClrTx/>
            </a:pPr>
            <a:r>
              <a:rPr lang="en-GB" sz="1600" b="0" dirty="0" smtClean="0"/>
              <a:t>Awareness raising </a:t>
            </a:r>
          </a:p>
          <a:p>
            <a:pPr lvl="1">
              <a:buClrTx/>
            </a:pPr>
            <a:r>
              <a:rPr lang="en-GB" sz="1600" b="0" i="0" dirty="0" smtClean="0"/>
              <a:t>Develop cooperation across Europe</a:t>
            </a:r>
            <a:endParaRPr lang="en-GB" sz="2000" i="0" dirty="0"/>
          </a:p>
          <a:p>
            <a:pPr>
              <a:buClrTx/>
            </a:pPr>
            <a:r>
              <a:rPr lang="en-GB" sz="2000" i="0" dirty="0" smtClean="0"/>
              <a:t>Call </a:t>
            </a:r>
            <a:r>
              <a:rPr lang="en-GB" sz="2000" i="0" dirty="0" smtClean="0"/>
              <a:t>for projects open (DDL: 25 April)</a:t>
            </a:r>
          </a:p>
          <a:p>
            <a:pPr>
              <a:buClrTx/>
            </a:pPr>
            <a:r>
              <a:rPr lang="en-GB" sz="2000" i="0" dirty="0" smtClean="0"/>
              <a:t>Application to be submitted by min. 3 entities</a:t>
            </a:r>
          </a:p>
          <a:p>
            <a:pPr>
              <a:buClrTx/>
            </a:pPr>
            <a:r>
              <a:rPr lang="en-GB" sz="2000" i="0" dirty="0" smtClean="0"/>
              <a:t>Support from </a:t>
            </a:r>
            <a:r>
              <a:rPr lang="en-GB" sz="2000" i="0" dirty="0" err="1" smtClean="0"/>
              <a:t>nationa</a:t>
            </a:r>
            <a:r>
              <a:rPr lang="en-GB" sz="2000" i="0" dirty="0" smtClean="0"/>
              <a:t> CP authorities</a:t>
            </a:r>
          </a:p>
          <a:p>
            <a:pPr>
              <a:buClrTx/>
            </a:pPr>
            <a:r>
              <a:rPr lang="en-GB" sz="2000" i="0" dirty="0" smtClean="0"/>
              <a:t>4.2 m€ budget</a:t>
            </a:r>
          </a:p>
          <a:p>
            <a:pPr>
              <a:buClrTx/>
            </a:pPr>
            <a:r>
              <a:rPr lang="en-GB" sz="2000" i="0" dirty="0" smtClean="0"/>
              <a:t>Max 800.000€ per project</a:t>
            </a:r>
          </a:p>
          <a:p>
            <a:pPr>
              <a:buClrTx/>
            </a:pPr>
            <a:r>
              <a:rPr lang="en-GB" sz="2000" i="0" dirty="0" smtClean="0"/>
              <a:t>75% co-financing rate</a:t>
            </a:r>
          </a:p>
          <a:p>
            <a:pPr>
              <a:buClrTx/>
            </a:pPr>
            <a:r>
              <a:rPr lang="en-GB" sz="2000" i="0" dirty="0">
                <a:hlinkClick r:id="rId3"/>
              </a:rPr>
              <a:t>http://ec.europa.eu/research/participants/portal/desktop/en/opportunities/ucpm/topics/ucpm-2018-pp-prep-</a:t>
            </a:r>
            <a:r>
              <a:rPr lang="en-GB" sz="2000" i="0" dirty="0" smtClean="0">
                <a:hlinkClick r:id="rId3"/>
              </a:rPr>
              <a:t>ag.html</a:t>
            </a:r>
            <a:endParaRPr lang="en-GB" sz="2000" i="0" dirty="0" smtClean="0"/>
          </a:p>
          <a:p>
            <a:pPr marL="0" indent="0">
              <a:buClrTx/>
              <a:buNone/>
            </a:pPr>
            <a:endParaRPr lang="en-GB" dirty="0">
              <a:ea typeface="+mn-ea"/>
              <a:cs typeface="+mn-cs"/>
            </a:endParaRPr>
          </a:p>
          <a:p>
            <a:pPr>
              <a:buClrTx/>
            </a:pPr>
            <a:endParaRPr lang="en-GB" sz="1800" i="0" dirty="0"/>
          </a:p>
          <a:p>
            <a:pPr marL="0" indent="0">
              <a:buClrTx/>
              <a:buNone/>
            </a:pPr>
            <a:endParaRPr lang="en-GB" sz="1800" b="1" i="0" dirty="0"/>
          </a:p>
          <a:p>
            <a:pPr marL="0" indent="0">
              <a:buClr>
                <a:schemeClr val="accent2"/>
              </a:buClr>
              <a:buNone/>
            </a:pPr>
            <a:endParaRPr lang="en-GB" dirty="0"/>
          </a:p>
          <a:p>
            <a:pPr>
              <a:buClr>
                <a:schemeClr val="accent2"/>
              </a:buClr>
            </a:pPr>
            <a:endParaRPr lang="en-GB" dirty="0"/>
          </a:p>
        </p:txBody>
      </p:sp>
    </p:spTree>
    <p:extLst>
      <p:ext uri="{BB962C8B-B14F-4D97-AF65-F5344CB8AC3E}">
        <p14:creationId xmlns:p14="http://schemas.microsoft.com/office/powerpoint/2010/main" val="42904204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My Documents\Downloads\15625850556_08ee9f1567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2100647"/>
            <a:ext cx="5448803" cy="36089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51520" y="2492896"/>
            <a:ext cx="2952328" cy="70788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cap="all" dirty="0" smtClean="0">
                <a:ln w="0"/>
                <a:solidFill>
                  <a:schemeClr val="tx2"/>
                </a:solidFill>
                <a:effectLst>
                  <a:reflection blurRad="6350" stA="55000" endA="300" endPos="45500" dir="5400000" sy="-100000" algn="bl" rotWithShape="0"/>
                </a:effectLst>
              </a:rPr>
              <a:t>Strengthening TRAINING</a:t>
            </a:r>
            <a:endParaRPr lang="en-US" sz="1050" b="1" cap="all" spc="0" dirty="0">
              <a:ln w="0"/>
              <a:solidFill>
                <a:schemeClr val="tx2"/>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36584208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8" name="AutoShape 28"/>
          <p:cNvCxnSpPr>
            <a:cxnSpLocks noChangeShapeType="1"/>
            <a:stCxn id="27" idx="2"/>
          </p:cNvCxnSpPr>
          <p:nvPr/>
        </p:nvCxnSpPr>
        <p:spPr bwMode="auto">
          <a:xfrm>
            <a:off x="4141788" y="2759075"/>
            <a:ext cx="3175" cy="1014413"/>
          </a:xfrm>
          <a:prstGeom prst="straightConnector1">
            <a:avLst/>
          </a:prstGeom>
          <a:noFill/>
          <a:ln w="25400">
            <a:solidFill>
              <a:srgbClr val="005696"/>
            </a:solidFill>
            <a:miter lim="800000"/>
            <a:headEnd/>
            <a:tailEnd type="triangle" w="med" len="med"/>
          </a:ln>
          <a:extLst>
            <a:ext uri="{909E8E84-426E-40dd-AFC4-6F175D3DCCD1}">
              <a14:hiddenFill xmlns:a14="http://schemas.microsoft.com/office/drawing/2010/main">
                <a:noFill/>
              </a14:hiddenFill>
            </a:ext>
          </a:extLst>
        </p:spPr>
      </p:cxnSp>
      <p:sp>
        <p:nvSpPr>
          <p:cNvPr id="19459" name="Rectangle 3"/>
          <p:cNvSpPr>
            <a:spLocks noChangeArrowheads="1"/>
          </p:cNvSpPr>
          <p:nvPr/>
        </p:nvSpPr>
        <p:spPr bwMode="auto">
          <a:xfrm>
            <a:off x="1844675" y="5557838"/>
            <a:ext cx="4578350" cy="976312"/>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fr-FR" altLang="en-US" sz="1800" b="1">
              <a:solidFill>
                <a:srgbClr val="000000"/>
              </a:solidFill>
              <a:latin typeface="Arial" charset="0"/>
            </a:endParaRPr>
          </a:p>
        </p:txBody>
      </p:sp>
      <p:sp>
        <p:nvSpPr>
          <p:cNvPr id="19460" name="Rectangle 4"/>
          <p:cNvSpPr>
            <a:spLocks noChangeArrowheads="1"/>
          </p:cNvSpPr>
          <p:nvPr/>
        </p:nvSpPr>
        <p:spPr bwMode="auto">
          <a:xfrm>
            <a:off x="1844675" y="2813050"/>
            <a:ext cx="4578350" cy="273843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fr-FR" altLang="en-US" sz="1800" b="1">
              <a:solidFill>
                <a:srgbClr val="000000"/>
              </a:solidFill>
              <a:latin typeface="Arial" charset="0"/>
            </a:endParaRPr>
          </a:p>
        </p:txBody>
      </p:sp>
      <p:sp>
        <p:nvSpPr>
          <p:cNvPr id="19461" name="Rectangle 5"/>
          <p:cNvSpPr>
            <a:spLocks noChangeArrowheads="1"/>
          </p:cNvSpPr>
          <p:nvPr/>
        </p:nvSpPr>
        <p:spPr bwMode="auto">
          <a:xfrm>
            <a:off x="1844675" y="1981200"/>
            <a:ext cx="4578350" cy="82708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fr-FR" altLang="en-US" sz="1800" b="1">
              <a:solidFill>
                <a:srgbClr val="000000"/>
              </a:solidFill>
              <a:latin typeface="Arial" charset="0"/>
            </a:endParaRPr>
          </a:p>
        </p:txBody>
      </p:sp>
      <p:sp>
        <p:nvSpPr>
          <p:cNvPr id="10" name="Text Box 9"/>
          <p:cNvSpPr txBox="1">
            <a:spLocks noChangeArrowheads="1"/>
          </p:cNvSpPr>
          <p:nvPr/>
        </p:nvSpPr>
        <p:spPr bwMode="auto">
          <a:xfrm>
            <a:off x="1854200" y="1989138"/>
            <a:ext cx="1352550" cy="274637"/>
          </a:xfrm>
          <a:prstGeom prst="rect">
            <a:avLst/>
          </a:prstGeom>
          <a:noFill/>
          <a:ln>
            <a:noFill/>
          </a:ln>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defRPr/>
            </a:pPr>
            <a:r>
              <a:rPr lang="en-GB" sz="1200" dirty="0" smtClean="0">
                <a:solidFill>
                  <a:schemeClr val="accent1">
                    <a:lumMod val="75000"/>
                  </a:schemeClr>
                </a:solidFill>
                <a:latin typeface="Arial" charset="0"/>
                <a:ea typeface="ＭＳ Ｐゴシック" pitchFamily="34" charset="-128"/>
                <a:cs typeface="Arial" charset="0"/>
              </a:rPr>
              <a:t>INTRODUCTION</a:t>
            </a:r>
          </a:p>
        </p:txBody>
      </p:sp>
      <p:sp>
        <p:nvSpPr>
          <p:cNvPr id="11" name="Text Box 10"/>
          <p:cNvSpPr txBox="1">
            <a:spLocks noChangeArrowheads="1"/>
          </p:cNvSpPr>
          <p:nvPr/>
        </p:nvSpPr>
        <p:spPr bwMode="auto">
          <a:xfrm>
            <a:off x="1854200" y="2824163"/>
            <a:ext cx="1293813" cy="274637"/>
          </a:xfrm>
          <a:prstGeom prst="rect">
            <a:avLst/>
          </a:prstGeom>
          <a:noFill/>
          <a:ln>
            <a:noFill/>
          </a:ln>
          <a:extLst/>
        </p:spPr>
        <p:txBody>
          <a:bodyPr wrap="non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defRPr/>
            </a:pPr>
            <a:r>
              <a:rPr lang="en-GB" sz="1200" dirty="0" smtClean="0">
                <a:solidFill>
                  <a:schemeClr val="accent1">
                    <a:lumMod val="75000"/>
                  </a:schemeClr>
                </a:solidFill>
                <a:latin typeface="Arial" charset="0"/>
                <a:ea typeface="ＭＳ Ｐゴシック" pitchFamily="34" charset="-128"/>
                <a:cs typeface="Arial" charset="0"/>
              </a:rPr>
              <a:t>OPERATIONAL</a:t>
            </a:r>
          </a:p>
        </p:txBody>
      </p:sp>
      <p:sp>
        <p:nvSpPr>
          <p:cNvPr id="12" name="Text Box 11"/>
          <p:cNvSpPr txBox="1">
            <a:spLocks noChangeArrowheads="1"/>
          </p:cNvSpPr>
          <p:nvPr/>
        </p:nvSpPr>
        <p:spPr bwMode="auto">
          <a:xfrm>
            <a:off x="1854200" y="5562600"/>
            <a:ext cx="1335088" cy="274638"/>
          </a:xfrm>
          <a:prstGeom prst="rect">
            <a:avLst/>
          </a:prstGeom>
          <a:noFill/>
          <a:ln>
            <a:noFill/>
          </a:ln>
          <a:extLst/>
        </p:spPr>
        <p:txBody>
          <a:bodyPr wrap="non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defRPr/>
            </a:pPr>
            <a:r>
              <a:rPr lang="en-GB" sz="1200" dirty="0" smtClean="0">
                <a:solidFill>
                  <a:schemeClr val="accent1">
                    <a:lumMod val="75000"/>
                  </a:schemeClr>
                </a:solidFill>
                <a:latin typeface="Arial" charset="0"/>
                <a:ea typeface="ＭＳ Ｐゴシック" pitchFamily="34" charset="-128"/>
                <a:cs typeface="Arial" charset="0"/>
              </a:rPr>
              <a:t>MANAGEMENT </a:t>
            </a:r>
          </a:p>
        </p:txBody>
      </p:sp>
      <p:sp>
        <p:nvSpPr>
          <p:cNvPr id="13" name="Rectangle 34"/>
          <p:cNvSpPr>
            <a:spLocks noChangeArrowheads="1"/>
          </p:cNvSpPr>
          <p:nvPr/>
        </p:nvSpPr>
        <p:spPr bwMode="auto">
          <a:xfrm>
            <a:off x="442913" y="1370013"/>
            <a:ext cx="8369300" cy="255587"/>
          </a:xfrm>
          <a:prstGeom prst="rect">
            <a:avLst/>
          </a:prstGeom>
          <a:solidFill>
            <a:schemeClr val="accent5">
              <a:lumMod val="90000"/>
            </a:schemeClr>
          </a:solidFill>
          <a:ln w="12700" cmpd="sng">
            <a:solidFill>
              <a:srgbClr val="005696"/>
            </a:solidFill>
            <a:prstDash val="solid"/>
            <a:miter lim="800000"/>
            <a:headEnd/>
            <a:tailEnd/>
          </a:ln>
          <a:effectLst>
            <a:outerShdw blurRad="50800" dist="50800" dir="5400000" algn="ctr" rotWithShape="0">
              <a:schemeClr val="bg1"/>
            </a:outerShdw>
          </a:effectLst>
        </p:spPr>
        <p:txBody>
          <a:bodyPr wrap="none" anchor="ctr"/>
          <a:lstStyle/>
          <a:p>
            <a:pPr algn="ctr">
              <a:defRPr/>
            </a:pPr>
            <a:r>
              <a:rPr lang="en-GB" sz="900" dirty="0">
                <a:solidFill>
                  <a:srgbClr val="005696"/>
                </a:solidFill>
                <a:latin typeface="Arial" charset="0"/>
                <a:ea typeface="ＭＳ Ｐゴシック" pitchFamily="34" charset="-128"/>
                <a:cs typeface="Arial" charset="0"/>
              </a:rPr>
              <a:t>Online preparation</a:t>
            </a:r>
          </a:p>
        </p:txBody>
      </p:sp>
      <p:sp>
        <p:nvSpPr>
          <p:cNvPr id="18" name="Rectangle 43"/>
          <p:cNvSpPr>
            <a:spLocks noChangeArrowheads="1"/>
          </p:cNvSpPr>
          <p:nvPr/>
        </p:nvSpPr>
        <p:spPr bwMode="auto">
          <a:xfrm>
            <a:off x="1954213" y="3724275"/>
            <a:ext cx="1249362" cy="474663"/>
          </a:xfrm>
          <a:prstGeom prst="rect">
            <a:avLst/>
          </a:prstGeom>
          <a:solidFill>
            <a:schemeClr val="accent5">
              <a:lumMod val="90000"/>
            </a:schemeClr>
          </a:solidFill>
          <a:ln w="12700" cmpd="sng">
            <a:solidFill>
              <a:srgbClr val="005696"/>
            </a:solidFill>
            <a:prstDash val="solid"/>
            <a:miter lim="800000"/>
            <a:headEnd/>
            <a:tailEnd/>
          </a:ln>
          <a:effectLst>
            <a:outerShdw blurRad="50800" dist="50800" dir="5400000" algn="ctr" rotWithShape="0">
              <a:schemeClr val="bg1"/>
            </a:outerShdw>
          </a:effectLst>
        </p:spPr>
        <p:txBody>
          <a:bodyPr wrap="none" anchor="ctr"/>
          <a:lstStyle/>
          <a:p>
            <a:pPr algn="ctr">
              <a:defRPr/>
            </a:pPr>
            <a:endParaRPr lang="en-GB" sz="900" dirty="0">
              <a:solidFill>
                <a:srgbClr val="005696"/>
              </a:solidFill>
              <a:latin typeface="Arial" charset="0"/>
              <a:ea typeface="ＭＳ Ｐゴシック" pitchFamily="34" charset="-128"/>
              <a:cs typeface="Arial" charset="0"/>
            </a:endParaRPr>
          </a:p>
          <a:p>
            <a:pPr algn="ctr">
              <a:defRPr/>
            </a:pPr>
            <a:r>
              <a:rPr lang="en-GB" sz="900" dirty="0">
                <a:solidFill>
                  <a:srgbClr val="005696"/>
                </a:solidFill>
                <a:latin typeface="Arial" charset="0"/>
                <a:ea typeface="ＭＳ Ｐゴシック" pitchFamily="34" charset="-128"/>
                <a:cs typeface="Arial" charset="0"/>
              </a:rPr>
              <a:t>SMC</a:t>
            </a:r>
          </a:p>
          <a:p>
            <a:pPr algn="ctr">
              <a:defRPr/>
            </a:pPr>
            <a:endParaRPr lang="en-GB" sz="900" dirty="0">
              <a:solidFill>
                <a:srgbClr val="005696"/>
              </a:solidFill>
              <a:latin typeface="Arial" charset="0"/>
              <a:ea typeface="ＭＳ Ｐゴシック" pitchFamily="34" charset="-128"/>
              <a:cs typeface="Arial" charset="0"/>
            </a:endParaRPr>
          </a:p>
        </p:txBody>
      </p:sp>
      <p:sp>
        <p:nvSpPr>
          <p:cNvPr id="20" name="Rectangle 37"/>
          <p:cNvSpPr>
            <a:spLocks noChangeArrowheads="1"/>
          </p:cNvSpPr>
          <p:nvPr/>
        </p:nvSpPr>
        <p:spPr bwMode="auto">
          <a:xfrm>
            <a:off x="5084763" y="3708400"/>
            <a:ext cx="1249362" cy="474663"/>
          </a:xfrm>
          <a:prstGeom prst="rect">
            <a:avLst/>
          </a:prstGeom>
          <a:solidFill>
            <a:schemeClr val="accent5">
              <a:lumMod val="90000"/>
            </a:schemeClr>
          </a:solidFill>
          <a:ln w="12700" cmpd="sng">
            <a:solidFill>
              <a:srgbClr val="005696"/>
            </a:solidFill>
            <a:prstDash val="solid"/>
            <a:miter lim="800000"/>
            <a:headEnd/>
            <a:tailEnd/>
          </a:ln>
          <a:effectLst>
            <a:outerShdw blurRad="50800" dist="50800" dir="5400000" algn="ctr" rotWithShape="0">
              <a:schemeClr val="bg1"/>
            </a:outerShdw>
          </a:effectLst>
        </p:spPr>
        <p:txBody>
          <a:bodyPr wrap="none" anchor="ctr"/>
          <a:lstStyle/>
          <a:p>
            <a:pPr algn="ctr">
              <a:defRPr/>
            </a:pPr>
            <a:r>
              <a:rPr lang="en-GB" sz="900" dirty="0">
                <a:solidFill>
                  <a:srgbClr val="005696"/>
                </a:solidFill>
                <a:latin typeface="Arial" charset="0"/>
                <a:ea typeface="ＭＳ Ｐゴシック" pitchFamily="34" charset="-128"/>
                <a:cs typeface="Arial" charset="0"/>
              </a:rPr>
              <a:t>AMC</a:t>
            </a:r>
          </a:p>
        </p:txBody>
      </p:sp>
      <p:sp>
        <p:nvSpPr>
          <p:cNvPr id="21" name="Rectangle 16"/>
          <p:cNvSpPr>
            <a:spLocks noChangeArrowheads="1"/>
          </p:cNvSpPr>
          <p:nvPr/>
        </p:nvSpPr>
        <p:spPr bwMode="auto">
          <a:xfrm>
            <a:off x="3527425" y="5732463"/>
            <a:ext cx="1249363" cy="476250"/>
          </a:xfrm>
          <a:prstGeom prst="rect">
            <a:avLst/>
          </a:prstGeom>
          <a:solidFill>
            <a:schemeClr val="accent5">
              <a:lumMod val="90000"/>
            </a:schemeClr>
          </a:solidFill>
          <a:ln w="12700" cmpd="sng">
            <a:solidFill>
              <a:srgbClr val="005696"/>
            </a:solidFill>
            <a:prstDash val="solid"/>
            <a:miter lim="800000"/>
            <a:headEnd/>
            <a:tailEnd/>
          </a:ln>
          <a:effectLst>
            <a:outerShdw blurRad="50800" dist="50800" dir="5400000" algn="ctr" rotWithShape="0">
              <a:schemeClr val="bg1"/>
            </a:outerShdw>
          </a:effectLst>
        </p:spPr>
        <p:txBody>
          <a:bodyPr wrap="none" anchor="ctr"/>
          <a:lstStyle/>
          <a:p>
            <a:pPr algn="ctr">
              <a:defRPr/>
            </a:pPr>
            <a:endParaRPr lang="en-GB" sz="900" dirty="0">
              <a:solidFill>
                <a:srgbClr val="005696"/>
              </a:solidFill>
              <a:latin typeface="Arial" charset="0"/>
              <a:ea typeface="ＭＳ Ｐゴシック" pitchFamily="34" charset="-128"/>
              <a:cs typeface="Arial" charset="0"/>
            </a:endParaRPr>
          </a:p>
          <a:p>
            <a:pPr algn="ctr">
              <a:defRPr/>
            </a:pPr>
            <a:r>
              <a:rPr lang="en-GB" sz="900" dirty="0">
                <a:solidFill>
                  <a:srgbClr val="005696"/>
                </a:solidFill>
                <a:latin typeface="Arial" charset="0"/>
                <a:ea typeface="ＭＳ Ｐゴシック" pitchFamily="34" charset="-128"/>
                <a:cs typeface="Arial" charset="0"/>
              </a:rPr>
              <a:t>HLC</a:t>
            </a:r>
          </a:p>
          <a:p>
            <a:pPr algn="ctr">
              <a:defRPr/>
            </a:pPr>
            <a:endParaRPr lang="en-GB" sz="900" dirty="0">
              <a:solidFill>
                <a:srgbClr val="005696"/>
              </a:solidFill>
              <a:latin typeface="Arial" charset="0"/>
              <a:ea typeface="ＭＳ Ｐゴシック" pitchFamily="34" charset="-128"/>
              <a:cs typeface="Arial" charset="0"/>
            </a:endParaRPr>
          </a:p>
        </p:txBody>
      </p:sp>
      <p:sp>
        <p:nvSpPr>
          <p:cNvPr id="22" name="Rectangle 39"/>
          <p:cNvSpPr>
            <a:spLocks noChangeArrowheads="1"/>
          </p:cNvSpPr>
          <p:nvPr/>
        </p:nvSpPr>
        <p:spPr bwMode="auto">
          <a:xfrm>
            <a:off x="527050" y="2276475"/>
            <a:ext cx="1249363" cy="476250"/>
          </a:xfrm>
          <a:prstGeom prst="rect">
            <a:avLst/>
          </a:prstGeom>
          <a:solidFill>
            <a:schemeClr val="accent5">
              <a:lumMod val="90000"/>
            </a:schemeClr>
          </a:solidFill>
          <a:ln w="12700" cmpd="sng">
            <a:solidFill>
              <a:srgbClr val="005696"/>
            </a:solidFill>
            <a:prstDash val="solid"/>
            <a:miter lim="800000"/>
            <a:headEnd/>
            <a:tailEnd/>
          </a:ln>
          <a:effectLst>
            <a:outerShdw blurRad="50800" dist="50800" dir="5400000" algn="ctr" rotWithShape="0">
              <a:schemeClr val="bg1"/>
            </a:outerShdw>
          </a:effectLst>
        </p:spPr>
        <p:txBody>
          <a:bodyPr wrap="none" anchor="ctr"/>
          <a:lstStyle/>
          <a:p>
            <a:pPr algn="ctr">
              <a:defRPr/>
            </a:pPr>
            <a:r>
              <a:rPr lang="en-GB" sz="900" dirty="0">
                <a:solidFill>
                  <a:srgbClr val="005696"/>
                </a:solidFill>
                <a:latin typeface="Arial" charset="0"/>
                <a:ea typeface="ＭＳ Ｐゴシック" pitchFamily="34" charset="-128"/>
                <a:cs typeface="Arial" charset="0"/>
              </a:rPr>
              <a:t>MBC</a:t>
            </a:r>
            <a:endParaRPr lang="en-US" sz="900" dirty="0">
              <a:solidFill>
                <a:srgbClr val="005696"/>
              </a:solidFill>
              <a:latin typeface="Arial" charset="0"/>
              <a:ea typeface="ＭＳ Ｐゴシック" pitchFamily="34" charset="-128"/>
              <a:cs typeface="Arial" charset="0"/>
            </a:endParaRPr>
          </a:p>
        </p:txBody>
      </p:sp>
      <p:sp>
        <p:nvSpPr>
          <p:cNvPr id="23" name="Rectangle 36"/>
          <p:cNvSpPr>
            <a:spLocks noChangeArrowheads="1"/>
          </p:cNvSpPr>
          <p:nvPr/>
        </p:nvSpPr>
        <p:spPr bwMode="auto">
          <a:xfrm>
            <a:off x="5076825" y="5013325"/>
            <a:ext cx="1249363" cy="476250"/>
          </a:xfrm>
          <a:prstGeom prst="rect">
            <a:avLst/>
          </a:prstGeom>
          <a:solidFill>
            <a:schemeClr val="accent5">
              <a:lumMod val="90000"/>
            </a:schemeClr>
          </a:solidFill>
          <a:ln w="12700" cmpd="sng">
            <a:solidFill>
              <a:srgbClr val="005696"/>
            </a:solidFill>
            <a:prstDash val="solid"/>
            <a:miter lim="800000"/>
            <a:headEnd/>
            <a:tailEnd/>
          </a:ln>
          <a:effectLst>
            <a:outerShdw blurRad="50800" dist="50800" dir="5400000" algn="ctr" rotWithShape="0">
              <a:schemeClr val="bg1"/>
            </a:outerShdw>
          </a:effectLst>
        </p:spPr>
        <p:txBody>
          <a:bodyPr wrap="none" anchor="ctr"/>
          <a:lstStyle/>
          <a:p>
            <a:pPr algn="ctr">
              <a:defRPr/>
            </a:pPr>
            <a:r>
              <a:rPr lang="en-GB" sz="900" dirty="0">
                <a:solidFill>
                  <a:srgbClr val="005696"/>
                </a:solidFill>
                <a:latin typeface="Arial" charset="0"/>
                <a:ea typeface="ＭＳ Ｐゴシック" pitchFamily="34" charset="-128"/>
                <a:cs typeface="Arial" charset="0"/>
              </a:rPr>
              <a:t>CND</a:t>
            </a:r>
          </a:p>
        </p:txBody>
      </p:sp>
      <p:sp>
        <p:nvSpPr>
          <p:cNvPr id="19471" name="Title 3"/>
          <p:cNvSpPr>
            <a:spLocks noGrp="1"/>
          </p:cNvSpPr>
          <p:nvPr>
            <p:ph type="title"/>
          </p:nvPr>
        </p:nvSpPr>
        <p:spPr>
          <a:xfrm>
            <a:off x="515938" y="-41275"/>
            <a:ext cx="8229600" cy="1143000"/>
          </a:xfrm>
        </p:spPr>
        <p:txBody>
          <a:bodyPr/>
          <a:lstStyle/>
          <a:p>
            <a:r>
              <a:rPr lang="en-GB" altLang="en-US" smtClean="0"/>
              <a:t>Training Programme </a:t>
            </a:r>
            <a:br>
              <a:rPr lang="en-GB" altLang="en-US" smtClean="0"/>
            </a:br>
            <a:r>
              <a:rPr lang="en-GB" altLang="en-US" sz="2400" smtClean="0"/>
              <a:t>(2012 – 2016)</a:t>
            </a:r>
            <a:endParaRPr lang="en-GB" altLang="en-US" smtClean="0"/>
          </a:p>
        </p:txBody>
      </p:sp>
      <p:sp>
        <p:nvSpPr>
          <p:cNvPr id="27" name="Rectangle 6"/>
          <p:cNvSpPr>
            <a:spLocks noChangeArrowheads="1"/>
          </p:cNvSpPr>
          <p:nvPr/>
        </p:nvSpPr>
        <p:spPr bwMode="auto">
          <a:xfrm>
            <a:off x="3517900" y="2284413"/>
            <a:ext cx="1249363" cy="474662"/>
          </a:xfrm>
          <a:prstGeom prst="rect">
            <a:avLst/>
          </a:prstGeom>
          <a:solidFill>
            <a:schemeClr val="accent5">
              <a:lumMod val="90000"/>
            </a:schemeClr>
          </a:solidFill>
          <a:ln w="12700" cmpd="sng">
            <a:solidFill>
              <a:srgbClr val="005696"/>
            </a:solidFill>
            <a:prstDash val="solid"/>
            <a:miter lim="800000"/>
            <a:headEnd/>
            <a:tailEnd/>
          </a:ln>
          <a:effectLst>
            <a:outerShdw blurRad="50800" dist="50800" dir="5400000" algn="ctr" rotWithShape="0">
              <a:schemeClr val="bg1"/>
            </a:outerShdw>
          </a:effectLst>
        </p:spPr>
        <p:txBody>
          <a:bodyPr wrap="none" anchor="ctr"/>
          <a:lstStyle/>
          <a:p>
            <a:pPr algn="ctr">
              <a:defRPr/>
            </a:pPr>
            <a:r>
              <a:rPr lang="en-GB" sz="900" dirty="0">
                <a:solidFill>
                  <a:srgbClr val="005696"/>
                </a:solidFill>
                <a:latin typeface="Arial" charset="0"/>
                <a:ea typeface="ＭＳ Ｐゴシック" pitchFamily="34" charset="-128"/>
                <a:cs typeface="Arial" charset="0"/>
              </a:rPr>
              <a:t>CMI</a:t>
            </a:r>
          </a:p>
        </p:txBody>
      </p:sp>
      <p:sp>
        <p:nvSpPr>
          <p:cNvPr id="28" name="Rectangle 38"/>
          <p:cNvSpPr>
            <a:spLocks noChangeArrowheads="1"/>
          </p:cNvSpPr>
          <p:nvPr/>
        </p:nvSpPr>
        <p:spPr bwMode="auto">
          <a:xfrm>
            <a:off x="6554788" y="2268538"/>
            <a:ext cx="1249362" cy="474662"/>
          </a:xfrm>
          <a:prstGeom prst="rect">
            <a:avLst/>
          </a:prstGeom>
          <a:solidFill>
            <a:schemeClr val="accent5">
              <a:lumMod val="90000"/>
            </a:schemeClr>
          </a:solidFill>
          <a:ln w="12700" cmpd="sng">
            <a:solidFill>
              <a:srgbClr val="005696"/>
            </a:solidFill>
            <a:prstDash val="solid"/>
            <a:miter lim="800000"/>
            <a:headEnd/>
            <a:tailEnd/>
          </a:ln>
          <a:effectLst>
            <a:outerShdw blurRad="50800" dist="50800" dir="5400000" algn="ctr" rotWithShape="0">
              <a:schemeClr val="bg1"/>
            </a:outerShdw>
          </a:effectLst>
        </p:spPr>
        <p:txBody>
          <a:bodyPr wrap="none" anchor="ctr"/>
          <a:lstStyle/>
          <a:p>
            <a:pPr algn="ctr">
              <a:defRPr/>
            </a:pPr>
            <a:r>
              <a:rPr lang="en-GB" sz="900" dirty="0">
                <a:solidFill>
                  <a:srgbClr val="005696"/>
                </a:solidFill>
                <a:latin typeface="Arial" charset="0"/>
                <a:ea typeface="ＭＳ Ｐゴシック" pitchFamily="34" charset="-128"/>
                <a:cs typeface="Arial" charset="0"/>
              </a:rPr>
              <a:t>TEC/ TEC MI</a:t>
            </a:r>
          </a:p>
        </p:txBody>
      </p:sp>
      <p:cxnSp>
        <p:nvCxnSpPr>
          <p:cNvPr id="19474" name="AutoShape 28"/>
          <p:cNvCxnSpPr>
            <a:cxnSpLocks noChangeShapeType="1"/>
            <a:stCxn id="34" idx="4"/>
            <a:endCxn id="21" idx="0"/>
          </p:cNvCxnSpPr>
          <p:nvPr/>
        </p:nvCxnSpPr>
        <p:spPr bwMode="auto">
          <a:xfrm>
            <a:off x="4146550" y="5051425"/>
            <a:ext cx="6350" cy="681038"/>
          </a:xfrm>
          <a:prstGeom prst="straightConnector1">
            <a:avLst/>
          </a:prstGeom>
          <a:noFill/>
          <a:ln w="25400">
            <a:solidFill>
              <a:srgbClr val="005696"/>
            </a:solidFill>
            <a:miter lim="800000"/>
            <a:headEnd/>
            <a:tailEnd type="triangle" w="med" len="med"/>
          </a:ln>
          <a:extLst>
            <a:ext uri="{909E8E84-426E-40dd-AFC4-6F175D3DCCD1}">
              <a14:hiddenFill xmlns:a14="http://schemas.microsoft.com/office/drawing/2010/main">
                <a:noFill/>
              </a14:hiddenFill>
            </a:ext>
          </a:extLst>
        </p:spPr>
      </p:cxnSp>
      <p:cxnSp>
        <p:nvCxnSpPr>
          <p:cNvPr id="19475" name="AutoShape 28"/>
          <p:cNvCxnSpPr>
            <a:cxnSpLocks noChangeShapeType="1"/>
            <a:endCxn id="18" idx="3"/>
          </p:cNvCxnSpPr>
          <p:nvPr/>
        </p:nvCxnSpPr>
        <p:spPr bwMode="auto">
          <a:xfrm flipH="1" flipV="1">
            <a:off x="3203575" y="3962400"/>
            <a:ext cx="520700" cy="0"/>
          </a:xfrm>
          <a:prstGeom prst="straightConnector1">
            <a:avLst/>
          </a:prstGeom>
          <a:noFill/>
          <a:ln w="25400">
            <a:solidFill>
              <a:srgbClr val="005696"/>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34" name="Oval 33"/>
          <p:cNvSpPr>
            <a:spLocks noChangeAspect="1"/>
          </p:cNvSpPr>
          <p:nvPr/>
        </p:nvSpPr>
        <p:spPr>
          <a:xfrm>
            <a:off x="3497263" y="3754438"/>
            <a:ext cx="1296987" cy="1296987"/>
          </a:xfrm>
          <a:prstGeom prst="ellipse">
            <a:avLst/>
          </a:prstGeom>
          <a:solidFill>
            <a:schemeClr val="accent5">
              <a:lumMod val="90000"/>
            </a:schemeClr>
          </a:solidFill>
          <a:ln w="12700" cmpd="sng">
            <a:solidFill>
              <a:srgbClr val="005696"/>
            </a:solidFill>
            <a:prstDash val="solid"/>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nchorCtr="1"/>
          <a:lstStyle/>
          <a:p>
            <a:pPr algn="ctr">
              <a:defRPr/>
            </a:pPr>
            <a:endParaRPr lang="en-GB" sz="1000" dirty="0">
              <a:solidFill>
                <a:srgbClr val="005696"/>
              </a:solidFill>
              <a:latin typeface="Arial" charset="0"/>
              <a:ea typeface="ＭＳ Ｐゴシック" pitchFamily="34" charset="-128"/>
            </a:endParaRPr>
          </a:p>
          <a:p>
            <a:pPr algn="ctr">
              <a:defRPr/>
            </a:pPr>
            <a:endParaRPr lang="en-GB" sz="1000" dirty="0">
              <a:solidFill>
                <a:srgbClr val="005696"/>
              </a:solidFill>
              <a:latin typeface="Arial" charset="0"/>
              <a:ea typeface="ＭＳ Ｐゴシック" pitchFamily="34" charset="-128"/>
            </a:endParaRPr>
          </a:p>
          <a:p>
            <a:pPr algn="ctr">
              <a:defRPr/>
            </a:pPr>
            <a:endParaRPr lang="en-GB" sz="1000" dirty="0">
              <a:solidFill>
                <a:srgbClr val="005696"/>
              </a:solidFill>
              <a:latin typeface="Arial" charset="0"/>
              <a:ea typeface="ＭＳ Ｐゴシック" pitchFamily="34" charset="-128"/>
            </a:endParaRPr>
          </a:p>
          <a:p>
            <a:pPr algn="ctr">
              <a:defRPr/>
            </a:pPr>
            <a:endParaRPr lang="en-GB" sz="1000" dirty="0">
              <a:solidFill>
                <a:srgbClr val="005696"/>
              </a:solidFill>
              <a:latin typeface="Arial" charset="0"/>
              <a:ea typeface="ＭＳ Ｐゴシック" pitchFamily="34" charset="-128"/>
            </a:endParaRPr>
          </a:p>
          <a:p>
            <a:pPr algn="ctr">
              <a:defRPr/>
            </a:pPr>
            <a:endParaRPr lang="en-GB" sz="1000" dirty="0">
              <a:solidFill>
                <a:srgbClr val="005696"/>
              </a:solidFill>
              <a:latin typeface="Arial" charset="0"/>
              <a:ea typeface="ＭＳ Ｐゴシック" pitchFamily="34" charset="-128"/>
            </a:endParaRPr>
          </a:p>
          <a:p>
            <a:pPr algn="ctr">
              <a:defRPr/>
            </a:pPr>
            <a:endParaRPr lang="en-GB" sz="1000" dirty="0">
              <a:solidFill>
                <a:srgbClr val="005696"/>
              </a:solidFill>
              <a:latin typeface="Arial" charset="0"/>
              <a:ea typeface="ＭＳ Ｐゴシック" pitchFamily="34" charset="-128"/>
            </a:endParaRPr>
          </a:p>
          <a:p>
            <a:pPr algn="ctr">
              <a:defRPr/>
            </a:pPr>
            <a:endParaRPr lang="en-GB" sz="1000" dirty="0">
              <a:solidFill>
                <a:srgbClr val="005696"/>
              </a:solidFill>
              <a:latin typeface="Arial" charset="0"/>
              <a:ea typeface="ＭＳ Ｐゴシック" pitchFamily="34" charset="-128"/>
            </a:endParaRPr>
          </a:p>
          <a:p>
            <a:pPr algn="ctr">
              <a:defRPr/>
            </a:pPr>
            <a:endParaRPr lang="en-GB" dirty="0">
              <a:solidFill>
                <a:srgbClr val="005696"/>
              </a:solidFill>
            </a:endParaRPr>
          </a:p>
        </p:txBody>
      </p:sp>
      <p:sp>
        <p:nvSpPr>
          <p:cNvPr id="19477" name="Down Arrow 34"/>
          <p:cNvSpPr>
            <a:spLocks noChangeArrowheads="1"/>
          </p:cNvSpPr>
          <p:nvPr/>
        </p:nvSpPr>
        <p:spPr bwMode="auto">
          <a:xfrm>
            <a:off x="3979863" y="1995488"/>
            <a:ext cx="327025" cy="258762"/>
          </a:xfrm>
          <a:prstGeom prst="downArrow">
            <a:avLst>
              <a:gd name="adj1" fmla="val 50000"/>
              <a:gd name="adj2" fmla="val 50000"/>
            </a:avLst>
          </a:prstGeom>
          <a:solidFill>
            <a:srgbClr val="00569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en-US" altLang="en-US" sz="7600" b="1">
              <a:solidFill>
                <a:srgbClr val="005696"/>
              </a:solidFill>
            </a:endParaRPr>
          </a:p>
        </p:txBody>
      </p:sp>
      <p:sp>
        <p:nvSpPr>
          <p:cNvPr id="19478" name="Down Arrow 44"/>
          <p:cNvSpPr>
            <a:spLocks noChangeArrowheads="1"/>
          </p:cNvSpPr>
          <p:nvPr/>
        </p:nvSpPr>
        <p:spPr bwMode="auto">
          <a:xfrm>
            <a:off x="7062788" y="2006600"/>
            <a:ext cx="327025" cy="258763"/>
          </a:xfrm>
          <a:prstGeom prst="downArrow">
            <a:avLst>
              <a:gd name="adj1" fmla="val 50000"/>
              <a:gd name="adj2" fmla="val 50000"/>
            </a:avLst>
          </a:prstGeom>
          <a:solidFill>
            <a:srgbClr val="00569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en-US" altLang="en-US" sz="7600" b="1">
              <a:solidFill>
                <a:srgbClr val="005696"/>
              </a:solidFill>
            </a:endParaRPr>
          </a:p>
        </p:txBody>
      </p:sp>
      <p:sp>
        <p:nvSpPr>
          <p:cNvPr id="19479" name="Down Arrow 45"/>
          <p:cNvSpPr>
            <a:spLocks noChangeArrowheads="1"/>
          </p:cNvSpPr>
          <p:nvPr/>
        </p:nvSpPr>
        <p:spPr bwMode="auto">
          <a:xfrm rot="10800000">
            <a:off x="4005263" y="6237288"/>
            <a:ext cx="327025" cy="258762"/>
          </a:xfrm>
          <a:prstGeom prst="downArrow">
            <a:avLst>
              <a:gd name="adj1" fmla="val 50000"/>
              <a:gd name="adj2" fmla="val 50000"/>
            </a:avLst>
          </a:prstGeom>
          <a:solidFill>
            <a:srgbClr val="00569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en-US" altLang="en-US" sz="7600" b="1">
              <a:solidFill>
                <a:srgbClr val="005696"/>
              </a:solidFill>
            </a:endParaRPr>
          </a:p>
        </p:txBody>
      </p:sp>
      <p:sp>
        <p:nvSpPr>
          <p:cNvPr id="19480" name="TextBox 47"/>
          <p:cNvSpPr txBox="1">
            <a:spLocks noChangeArrowheads="1"/>
          </p:cNvSpPr>
          <p:nvPr/>
        </p:nvSpPr>
        <p:spPr bwMode="auto">
          <a:xfrm>
            <a:off x="3662363" y="4284663"/>
            <a:ext cx="992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r>
              <a:rPr lang="en-GB" altLang="en-US" sz="900" b="1">
                <a:solidFill>
                  <a:srgbClr val="005696"/>
                </a:solidFill>
                <a:latin typeface="Arial" charset="0"/>
              </a:rPr>
              <a:t>OPM</a:t>
            </a:r>
          </a:p>
          <a:p>
            <a:pPr eaLnBrk="1" hangingPunct="1"/>
            <a:endParaRPr lang="en-GB" altLang="en-US" sz="900" b="1">
              <a:solidFill>
                <a:srgbClr val="005696"/>
              </a:solidFill>
              <a:latin typeface="Arial" charset="0"/>
            </a:endParaRPr>
          </a:p>
        </p:txBody>
      </p:sp>
      <p:sp>
        <p:nvSpPr>
          <p:cNvPr id="33" name="Rectangle 43"/>
          <p:cNvSpPr>
            <a:spLocks noChangeArrowheads="1"/>
          </p:cNvSpPr>
          <p:nvPr/>
        </p:nvSpPr>
        <p:spPr bwMode="auto">
          <a:xfrm>
            <a:off x="1941513" y="4625975"/>
            <a:ext cx="1250950" cy="474663"/>
          </a:xfrm>
          <a:prstGeom prst="rect">
            <a:avLst/>
          </a:prstGeom>
          <a:solidFill>
            <a:schemeClr val="accent5">
              <a:lumMod val="90000"/>
            </a:schemeClr>
          </a:solidFill>
          <a:ln w="12700" cmpd="sng">
            <a:solidFill>
              <a:srgbClr val="005696"/>
            </a:solidFill>
            <a:prstDash val="solid"/>
            <a:miter lim="800000"/>
            <a:headEnd/>
            <a:tailEnd/>
          </a:ln>
          <a:effectLst>
            <a:outerShdw blurRad="50800" dist="50800" dir="5400000" algn="ctr" rotWithShape="0">
              <a:schemeClr val="bg1"/>
            </a:outerShdw>
          </a:effectLst>
        </p:spPr>
        <p:txBody>
          <a:bodyPr wrap="none" anchor="ctr"/>
          <a:lstStyle/>
          <a:p>
            <a:pPr algn="ctr">
              <a:defRPr/>
            </a:pPr>
            <a:endParaRPr lang="en-GB" sz="900" dirty="0">
              <a:solidFill>
                <a:srgbClr val="005696"/>
              </a:solidFill>
              <a:latin typeface="Arial" charset="0"/>
              <a:ea typeface="ＭＳ Ｐゴシック" pitchFamily="34" charset="-128"/>
              <a:cs typeface="Arial" charset="0"/>
            </a:endParaRPr>
          </a:p>
          <a:p>
            <a:pPr algn="ctr">
              <a:defRPr/>
            </a:pPr>
            <a:r>
              <a:rPr lang="en-GB" sz="900" dirty="0">
                <a:solidFill>
                  <a:srgbClr val="005696"/>
                </a:solidFill>
                <a:latin typeface="Arial" charset="0"/>
                <a:ea typeface="ＭＳ Ｐゴシック" pitchFamily="34" charset="-128"/>
                <a:cs typeface="Arial" charset="0"/>
              </a:rPr>
              <a:t>SEC</a:t>
            </a:r>
          </a:p>
          <a:p>
            <a:pPr algn="ctr">
              <a:defRPr/>
            </a:pPr>
            <a:endParaRPr lang="en-GB" sz="900" dirty="0">
              <a:solidFill>
                <a:srgbClr val="005696"/>
              </a:solidFill>
              <a:latin typeface="Arial" charset="0"/>
              <a:ea typeface="ＭＳ Ｐゴシック" pitchFamily="34" charset="-128"/>
              <a:cs typeface="Arial" charset="0"/>
            </a:endParaRPr>
          </a:p>
        </p:txBody>
      </p:sp>
      <p:cxnSp>
        <p:nvCxnSpPr>
          <p:cNvPr id="19482" name="AutoShape 28"/>
          <p:cNvCxnSpPr>
            <a:cxnSpLocks noChangeShapeType="1"/>
            <a:stCxn id="34" idx="3"/>
            <a:endCxn id="33" idx="3"/>
          </p:cNvCxnSpPr>
          <p:nvPr/>
        </p:nvCxnSpPr>
        <p:spPr bwMode="auto">
          <a:xfrm flipH="1">
            <a:off x="3192463" y="4860925"/>
            <a:ext cx="495300" cy="3175"/>
          </a:xfrm>
          <a:prstGeom prst="straightConnector1">
            <a:avLst/>
          </a:prstGeom>
          <a:noFill/>
          <a:ln w="25400">
            <a:solidFill>
              <a:srgbClr val="005696"/>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9483" name="Straight Arrow Connector 16"/>
          <p:cNvCxnSpPr>
            <a:cxnSpLocks noChangeShapeType="1"/>
            <a:stCxn id="23" idx="1"/>
            <a:endCxn id="34" idx="5"/>
          </p:cNvCxnSpPr>
          <p:nvPr/>
        </p:nvCxnSpPr>
        <p:spPr bwMode="auto">
          <a:xfrm flipH="1" flipV="1">
            <a:off x="4603750" y="4860925"/>
            <a:ext cx="473075" cy="390525"/>
          </a:xfrm>
          <a:prstGeom prst="straightConnector1">
            <a:avLst/>
          </a:prstGeom>
          <a:noFill/>
          <a:ln w="25400" algn="ctr">
            <a:solidFill>
              <a:srgbClr val="005696"/>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9484" name="Straight Arrow Connector 23"/>
          <p:cNvCxnSpPr>
            <a:cxnSpLocks noChangeShapeType="1"/>
            <a:stCxn id="20" idx="1"/>
            <a:endCxn id="34" idx="7"/>
          </p:cNvCxnSpPr>
          <p:nvPr/>
        </p:nvCxnSpPr>
        <p:spPr bwMode="auto">
          <a:xfrm flipH="1" flipV="1">
            <a:off x="4605338" y="3944938"/>
            <a:ext cx="479425" cy="1587"/>
          </a:xfrm>
          <a:prstGeom prst="straightConnector1">
            <a:avLst/>
          </a:prstGeom>
          <a:noFill/>
          <a:ln w="25400" algn="ctr">
            <a:solidFill>
              <a:srgbClr val="005696"/>
            </a:solidFill>
            <a:round/>
            <a:headEnd type="triangle" w="med" len="med"/>
            <a:tailEnd type="triangle" w="med" len="med"/>
          </a:ln>
          <a:extLst>
            <a:ext uri="{909E8E84-426E-40dd-AFC4-6F175D3DCCD1}">
              <a14:hiddenFill xmlns:a14="http://schemas.microsoft.com/office/drawing/2010/main">
                <a:noFill/>
              </a14:hiddenFill>
            </a:ext>
          </a:extLst>
        </p:spPr>
      </p:cxnSp>
      <p:sp>
        <p:nvSpPr>
          <p:cNvPr id="19485" name="Down Arrow 34"/>
          <p:cNvSpPr>
            <a:spLocks noChangeArrowheads="1"/>
          </p:cNvSpPr>
          <p:nvPr/>
        </p:nvSpPr>
        <p:spPr bwMode="auto">
          <a:xfrm>
            <a:off x="993775" y="2009775"/>
            <a:ext cx="327025" cy="258763"/>
          </a:xfrm>
          <a:prstGeom prst="downArrow">
            <a:avLst>
              <a:gd name="adj1" fmla="val 50000"/>
              <a:gd name="adj2" fmla="val 50000"/>
            </a:avLst>
          </a:prstGeom>
          <a:solidFill>
            <a:srgbClr val="00569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en-US" altLang="en-US" sz="7600" b="1">
              <a:solidFill>
                <a:srgbClr val="005696"/>
              </a:solidFill>
            </a:endParaRPr>
          </a:p>
        </p:txBody>
      </p:sp>
      <p:sp>
        <p:nvSpPr>
          <p:cNvPr id="19486" name="Text Box 9"/>
          <p:cNvSpPr txBox="1">
            <a:spLocks noChangeArrowheads="1"/>
          </p:cNvSpPr>
          <p:nvPr/>
        </p:nvSpPr>
        <p:spPr bwMode="auto">
          <a:xfrm>
            <a:off x="3186113" y="1714500"/>
            <a:ext cx="1873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r>
              <a:rPr lang="en-GB" altLang="en-US" b="1">
                <a:solidFill>
                  <a:srgbClr val="005696"/>
                </a:solidFill>
                <a:latin typeface="Arial" charset="0"/>
              </a:rPr>
              <a:t>All</a:t>
            </a:r>
          </a:p>
        </p:txBody>
      </p:sp>
      <p:sp>
        <p:nvSpPr>
          <p:cNvPr id="19487" name="Text Box 9"/>
          <p:cNvSpPr txBox="1">
            <a:spLocks noChangeArrowheads="1"/>
          </p:cNvSpPr>
          <p:nvPr/>
        </p:nvSpPr>
        <p:spPr bwMode="auto">
          <a:xfrm>
            <a:off x="395288" y="1714500"/>
            <a:ext cx="1352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r>
              <a:rPr lang="en-GB" altLang="en-US" b="1">
                <a:solidFill>
                  <a:srgbClr val="005696"/>
                </a:solidFill>
                <a:latin typeface="Arial" charset="0"/>
              </a:rPr>
              <a:t>MODULES</a:t>
            </a:r>
          </a:p>
        </p:txBody>
      </p:sp>
      <p:sp>
        <p:nvSpPr>
          <p:cNvPr id="19488" name="Rectangle 4"/>
          <p:cNvSpPr>
            <a:spLocks noChangeArrowheads="1"/>
          </p:cNvSpPr>
          <p:nvPr/>
        </p:nvSpPr>
        <p:spPr bwMode="auto">
          <a:xfrm>
            <a:off x="442913" y="2806700"/>
            <a:ext cx="1401762" cy="2740025"/>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fr-FR" altLang="en-US" sz="1800" b="1">
              <a:solidFill>
                <a:srgbClr val="000000"/>
              </a:solidFill>
              <a:latin typeface="Arial" charset="0"/>
            </a:endParaRPr>
          </a:p>
        </p:txBody>
      </p:sp>
      <p:sp>
        <p:nvSpPr>
          <p:cNvPr id="51" name="Rectangle 39"/>
          <p:cNvSpPr>
            <a:spLocks noChangeArrowheads="1"/>
          </p:cNvSpPr>
          <p:nvPr/>
        </p:nvSpPr>
        <p:spPr bwMode="auto">
          <a:xfrm>
            <a:off x="523875" y="3719513"/>
            <a:ext cx="1249363" cy="476250"/>
          </a:xfrm>
          <a:prstGeom prst="rect">
            <a:avLst/>
          </a:prstGeom>
          <a:solidFill>
            <a:schemeClr val="accent5">
              <a:lumMod val="90000"/>
            </a:schemeClr>
          </a:solidFill>
          <a:ln w="12700" cmpd="sng">
            <a:solidFill>
              <a:srgbClr val="005696"/>
            </a:solidFill>
            <a:prstDash val="solid"/>
            <a:miter lim="800000"/>
            <a:headEnd/>
            <a:tailEnd/>
          </a:ln>
          <a:effectLst>
            <a:outerShdw blurRad="50800" dist="50800" dir="5400000" algn="ctr" rotWithShape="0">
              <a:schemeClr val="bg1"/>
            </a:outerShdw>
          </a:effectLst>
        </p:spPr>
        <p:txBody>
          <a:bodyPr wrap="none" anchor="ctr"/>
          <a:lstStyle/>
          <a:p>
            <a:pPr algn="ctr">
              <a:defRPr/>
            </a:pPr>
            <a:r>
              <a:rPr lang="en-GB" sz="900" dirty="0" err="1">
                <a:solidFill>
                  <a:srgbClr val="005696"/>
                </a:solidFill>
                <a:latin typeface="Arial" charset="0"/>
                <a:ea typeface="ＭＳ Ｐゴシック" pitchFamily="34" charset="-128"/>
                <a:cs typeface="Arial" charset="0"/>
              </a:rPr>
              <a:t>ModTTEx</a:t>
            </a:r>
            <a:endParaRPr lang="en-US" sz="900" dirty="0">
              <a:solidFill>
                <a:srgbClr val="005696"/>
              </a:solidFill>
              <a:latin typeface="Arial" charset="0"/>
              <a:ea typeface="ＭＳ Ｐゴシック" pitchFamily="34" charset="-128"/>
              <a:cs typeface="Arial" charset="0"/>
            </a:endParaRPr>
          </a:p>
        </p:txBody>
      </p:sp>
      <p:sp>
        <p:nvSpPr>
          <p:cNvPr id="53" name="Rectangle 39"/>
          <p:cNvSpPr>
            <a:spLocks noChangeArrowheads="1"/>
          </p:cNvSpPr>
          <p:nvPr/>
        </p:nvSpPr>
        <p:spPr bwMode="auto">
          <a:xfrm>
            <a:off x="523875" y="4627563"/>
            <a:ext cx="1249363" cy="476250"/>
          </a:xfrm>
          <a:prstGeom prst="rect">
            <a:avLst/>
          </a:prstGeom>
          <a:solidFill>
            <a:schemeClr val="accent5">
              <a:lumMod val="90000"/>
            </a:schemeClr>
          </a:solidFill>
          <a:ln w="12700" cmpd="sng">
            <a:solidFill>
              <a:srgbClr val="005696"/>
            </a:solidFill>
            <a:prstDash val="solid"/>
            <a:miter lim="800000"/>
            <a:headEnd/>
            <a:tailEnd/>
          </a:ln>
          <a:effectLst>
            <a:outerShdw blurRad="50800" dist="50800" dir="5400000" algn="ctr" rotWithShape="0">
              <a:schemeClr val="bg1"/>
            </a:outerShdw>
          </a:effectLst>
        </p:spPr>
        <p:txBody>
          <a:bodyPr wrap="none" anchor="ctr"/>
          <a:lstStyle/>
          <a:p>
            <a:pPr algn="ctr">
              <a:defRPr/>
            </a:pPr>
            <a:r>
              <a:rPr lang="en-GB" sz="900" dirty="0" err="1">
                <a:solidFill>
                  <a:srgbClr val="005696"/>
                </a:solidFill>
                <a:latin typeface="Arial" charset="0"/>
                <a:ea typeface="ＭＳ Ｐゴシック" pitchFamily="34" charset="-128"/>
                <a:cs typeface="Arial" charset="0"/>
              </a:rPr>
              <a:t>ModEx</a:t>
            </a:r>
            <a:endParaRPr lang="en-US" sz="900" dirty="0">
              <a:solidFill>
                <a:srgbClr val="005696"/>
              </a:solidFill>
              <a:latin typeface="Arial" charset="0"/>
              <a:ea typeface="ＭＳ Ｐゴシック" pitchFamily="34" charset="-128"/>
              <a:cs typeface="Arial" charset="0"/>
            </a:endParaRPr>
          </a:p>
        </p:txBody>
      </p:sp>
      <p:cxnSp>
        <p:nvCxnSpPr>
          <p:cNvPr id="19491" name="Straight Arrow Connector 29"/>
          <p:cNvCxnSpPr>
            <a:cxnSpLocks noChangeShapeType="1"/>
            <a:stCxn id="22" idx="2"/>
            <a:endCxn id="51" idx="0"/>
          </p:cNvCxnSpPr>
          <p:nvPr/>
        </p:nvCxnSpPr>
        <p:spPr bwMode="auto">
          <a:xfrm flipH="1">
            <a:off x="1147763" y="2752725"/>
            <a:ext cx="4762" cy="966788"/>
          </a:xfrm>
          <a:prstGeom prst="straightConnector1">
            <a:avLst/>
          </a:prstGeom>
          <a:noFill/>
          <a:ln w="25400" algn="ctr">
            <a:solidFill>
              <a:srgbClr val="005696"/>
            </a:solidFill>
            <a:round/>
            <a:headEnd/>
            <a:tailEnd type="triangle" w="med" len="med"/>
          </a:ln>
          <a:extLst>
            <a:ext uri="{909E8E84-426E-40dd-AFC4-6F175D3DCCD1}">
              <a14:hiddenFill xmlns:a14="http://schemas.microsoft.com/office/drawing/2010/main">
                <a:noFill/>
              </a14:hiddenFill>
            </a:ext>
          </a:extLst>
        </p:spPr>
      </p:cxnSp>
      <p:cxnSp>
        <p:nvCxnSpPr>
          <p:cNvPr id="19492" name="Straight Arrow Connector 37"/>
          <p:cNvCxnSpPr>
            <a:cxnSpLocks noChangeShapeType="1"/>
            <a:stCxn id="51" idx="2"/>
            <a:endCxn id="53" idx="0"/>
          </p:cNvCxnSpPr>
          <p:nvPr/>
        </p:nvCxnSpPr>
        <p:spPr bwMode="auto">
          <a:xfrm>
            <a:off x="1147763" y="4195763"/>
            <a:ext cx="0" cy="431800"/>
          </a:xfrm>
          <a:prstGeom prst="straightConnector1">
            <a:avLst/>
          </a:prstGeom>
          <a:noFill/>
          <a:ln w="25400" algn="ctr">
            <a:solidFill>
              <a:srgbClr val="005696"/>
            </a:solidFill>
            <a:round/>
            <a:headEnd/>
            <a:tailEnd type="triangle" w="med" len="med"/>
          </a:ln>
          <a:extLst>
            <a:ext uri="{909E8E84-426E-40dd-AFC4-6F175D3DCCD1}">
              <a14:hiddenFill xmlns:a14="http://schemas.microsoft.com/office/drawing/2010/main">
                <a:noFill/>
              </a14:hiddenFill>
            </a:ext>
          </a:extLst>
        </p:spPr>
      </p:cxnSp>
      <p:sp>
        <p:nvSpPr>
          <p:cNvPr id="58" name="Striped Right Arrow 57"/>
          <p:cNvSpPr/>
          <p:nvPr/>
        </p:nvSpPr>
        <p:spPr bwMode="auto">
          <a:xfrm>
            <a:off x="7861300" y="1979613"/>
            <a:ext cx="798513" cy="4545012"/>
          </a:xfrm>
          <a:prstGeom prst="stripedRightArrow">
            <a:avLst/>
          </a:prstGeom>
          <a:gradFill>
            <a:gsLst>
              <a:gs pos="0">
                <a:schemeClr val="accent5"/>
              </a:gs>
              <a:gs pos="3000">
                <a:schemeClr val="accent1">
                  <a:shade val="67500"/>
                  <a:satMod val="115000"/>
                </a:schemeClr>
              </a:gs>
              <a:gs pos="100000">
                <a:schemeClr val="accent1">
                  <a:shade val="100000"/>
                  <a:satMod val="115000"/>
                </a:schemeClr>
              </a:gs>
            </a:gsLst>
            <a:lin ang="5400000" scaled="0"/>
          </a:gradFill>
          <a:ln w="9525" cap="flat" cmpd="sng" algn="ctr">
            <a:noFill/>
            <a:prstDash val="solid"/>
            <a:round/>
            <a:headEnd type="none" w="med" len="med"/>
            <a:tailEnd type="none" w="med" len="med"/>
          </a:ln>
          <a:effectLst/>
          <a:extLst/>
        </p:spPr>
        <p:txBody>
          <a:bodyPr anchor="ctr"/>
          <a:lstStyle/>
          <a:p>
            <a:pPr marL="3175">
              <a:defRPr/>
            </a:pPr>
            <a:endParaRPr lang="en-GB">
              <a:cs typeface="Arial" charset="0"/>
            </a:endParaRPr>
          </a:p>
        </p:txBody>
      </p:sp>
      <p:sp>
        <p:nvSpPr>
          <p:cNvPr id="45" name="Rectangle 34"/>
          <p:cNvSpPr>
            <a:spLocks noChangeArrowheads="1"/>
          </p:cNvSpPr>
          <p:nvPr/>
        </p:nvSpPr>
        <p:spPr bwMode="auto">
          <a:xfrm>
            <a:off x="7626350" y="3960813"/>
            <a:ext cx="1249363" cy="476250"/>
          </a:xfrm>
          <a:prstGeom prst="rect">
            <a:avLst/>
          </a:prstGeom>
          <a:solidFill>
            <a:schemeClr val="accent5">
              <a:lumMod val="90000"/>
            </a:schemeClr>
          </a:solidFill>
          <a:ln w="12700" cmpd="sng">
            <a:solidFill>
              <a:srgbClr val="005696"/>
            </a:solidFill>
            <a:prstDash val="solid"/>
            <a:miter lim="800000"/>
            <a:headEnd/>
            <a:tailEnd/>
          </a:ln>
          <a:effectLst>
            <a:outerShdw blurRad="50800" dist="50800" dir="5400000" algn="ctr" rotWithShape="0">
              <a:schemeClr val="bg1"/>
            </a:outerShdw>
          </a:effectLst>
        </p:spPr>
        <p:txBody>
          <a:bodyPr wrap="none" anchor="ctr"/>
          <a:lstStyle/>
          <a:p>
            <a:pPr algn="ctr">
              <a:defRPr/>
            </a:pPr>
            <a:r>
              <a:rPr lang="en-GB" sz="900" dirty="0">
                <a:solidFill>
                  <a:srgbClr val="005696"/>
                </a:solidFill>
                <a:latin typeface="Arial" charset="0"/>
                <a:ea typeface="ＭＳ Ｐゴシック" pitchFamily="34" charset="-128"/>
                <a:cs typeface="Arial" charset="0"/>
              </a:rPr>
              <a:t>SME</a:t>
            </a:r>
          </a:p>
        </p:txBody>
      </p:sp>
      <p:sp>
        <p:nvSpPr>
          <p:cNvPr id="19495" name="TextBox 65"/>
          <p:cNvSpPr txBox="1">
            <a:spLocks noChangeArrowheads="1"/>
          </p:cNvSpPr>
          <p:nvPr/>
        </p:nvSpPr>
        <p:spPr bwMode="auto">
          <a:xfrm>
            <a:off x="160338" y="188913"/>
            <a:ext cx="3635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r>
              <a:rPr lang="en-GB" altLang="en-US" sz="2000" b="1">
                <a:solidFill>
                  <a:schemeClr val="bg1"/>
                </a:solidFill>
              </a:rPr>
              <a:t>14</a:t>
            </a:r>
            <a:r>
              <a:rPr lang="en-GB" altLang="en-US" sz="2000" b="1" baseline="30000">
                <a:solidFill>
                  <a:schemeClr val="bg1"/>
                </a:solidFill>
              </a:rPr>
              <a:t>th</a:t>
            </a:r>
            <a:r>
              <a:rPr lang="en-GB" altLang="en-US" sz="2000" b="1">
                <a:solidFill>
                  <a:schemeClr val="bg1"/>
                </a:solidFill>
              </a:rPr>
              <a:t> – 17</a:t>
            </a:r>
            <a:r>
              <a:rPr lang="en-GB" altLang="en-US" sz="2000" b="1" baseline="30000">
                <a:solidFill>
                  <a:schemeClr val="bg1"/>
                </a:solidFill>
              </a:rPr>
              <a:t>th</a:t>
            </a:r>
            <a:r>
              <a:rPr lang="en-GB" altLang="en-US" sz="2000" b="1">
                <a:solidFill>
                  <a:schemeClr val="bg1"/>
                </a:solidFill>
              </a:rPr>
              <a:t> course cycle</a:t>
            </a:r>
          </a:p>
          <a:p>
            <a:pPr algn="ctr" eaLnBrk="1" hangingPunct="1"/>
            <a:r>
              <a:rPr lang="en-GB" altLang="en-US" b="1">
                <a:solidFill>
                  <a:schemeClr val="bg1"/>
                </a:solidFill>
              </a:rPr>
              <a:t>Status: September 2015</a:t>
            </a:r>
          </a:p>
        </p:txBody>
      </p:sp>
      <p:sp>
        <p:nvSpPr>
          <p:cNvPr id="19496" name="Rectangle 5"/>
          <p:cNvSpPr>
            <a:spLocks noChangeArrowheads="1"/>
          </p:cNvSpPr>
          <p:nvPr/>
        </p:nvSpPr>
        <p:spPr bwMode="auto">
          <a:xfrm>
            <a:off x="6427788" y="1979613"/>
            <a:ext cx="1512887" cy="827087"/>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fr-FR" altLang="en-US" sz="1800" b="1">
              <a:solidFill>
                <a:srgbClr val="000000"/>
              </a:solidFill>
              <a:latin typeface="Arial" charset="0"/>
            </a:endParaRPr>
          </a:p>
        </p:txBody>
      </p:sp>
      <p:sp>
        <p:nvSpPr>
          <p:cNvPr id="47" name="Text Box 9"/>
          <p:cNvSpPr txBox="1">
            <a:spLocks noChangeArrowheads="1"/>
          </p:cNvSpPr>
          <p:nvPr/>
        </p:nvSpPr>
        <p:spPr bwMode="auto">
          <a:xfrm>
            <a:off x="6237288" y="1717675"/>
            <a:ext cx="1873250" cy="277813"/>
          </a:xfrm>
          <a:prstGeom prst="rect">
            <a:avLst/>
          </a:prstGeom>
          <a:noFill/>
          <a:ln>
            <a:noFill/>
          </a:ln>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defRPr/>
            </a:pPr>
            <a:r>
              <a:rPr lang="en-GB" sz="1200" dirty="0">
                <a:solidFill>
                  <a:srgbClr val="005696"/>
                </a:solidFill>
                <a:latin typeface="Arial" charset="0"/>
                <a:ea typeface="ＭＳ Ｐゴシック" pitchFamily="34" charset="-128"/>
                <a:cs typeface="Arial" charset="0"/>
              </a:rPr>
              <a:t>TECHNICAL</a:t>
            </a:r>
            <a:r>
              <a:rPr lang="en-GB" sz="1200" dirty="0" smtClean="0">
                <a:solidFill>
                  <a:schemeClr val="accent1">
                    <a:lumMod val="75000"/>
                  </a:schemeClr>
                </a:solidFill>
                <a:latin typeface="Arial" charset="0"/>
                <a:ea typeface="ＭＳ Ｐゴシック" pitchFamily="34" charset="-128"/>
                <a:cs typeface="Arial" charset="0"/>
              </a:rPr>
              <a:t> </a:t>
            </a:r>
            <a:r>
              <a:rPr lang="en-GB" sz="1200" dirty="0">
                <a:solidFill>
                  <a:srgbClr val="005696"/>
                </a:solidFill>
                <a:latin typeface="Arial" charset="0"/>
                <a:ea typeface="ＭＳ Ｐゴシック" pitchFamily="34" charset="-128"/>
                <a:cs typeface="Arial" charset="0"/>
              </a:rPr>
              <a:t>EXPERTS</a:t>
            </a:r>
          </a:p>
        </p:txBody>
      </p:sp>
      <p:sp>
        <p:nvSpPr>
          <p:cNvPr id="19498" name="Rectangle 5"/>
          <p:cNvSpPr>
            <a:spLocks noChangeArrowheads="1"/>
          </p:cNvSpPr>
          <p:nvPr/>
        </p:nvSpPr>
        <p:spPr bwMode="auto">
          <a:xfrm>
            <a:off x="442913" y="1990725"/>
            <a:ext cx="1401762" cy="81280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fr-FR" altLang="en-US" sz="1800" b="1">
              <a:solidFill>
                <a:srgbClr val="000000"/>
              </a:solidFill>
              <a:latin typeface="Arial" charset="0"/>
            </a:endParaRPr>
          </a:p>
        </p:txBody>
      </p:sp>
      <p:sp>
        <p:nvSpPr>
          <p:cNvPr id="19499" name="Text Box 9"/>
          <p:cNvSpPr txBox="1">
            <a:spLocks noChangeArrowheads="1"/>
          </p:cNvSpPr>
          <p:nvPr/>
        </p:nvSpPr>
        <p:spPr bwMode="auto">
          <a:xfrm>
            <a:off x="4794250" y="2824163"/>
            <a:ext cx="1628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r>
              <a:rPr lang="en-GB" altLang="en-US" b="1">
                <a:solidFill>
                  <a:srgbClr val="005696"/>
                </a:solidFill>
                <a:latin typeface="Arial" charset="0"/>
              </a:rPr>
              <a:t>EU CPT members</a:t>
            </a:r>
          </a:p>
        </p:txBody>
      </p:sp>
      <p:sp>
        <p:nvSpPr>
          <p:cNvPr id="19500" name="Rectangle 5"/>
          <p:cNvSpPr>
            <a:spLocks noChangeArrowheads="1"/>
          </p:cNvSpPr>
          <p:nvPr/>
        </p:nvSpPr>
        <p:spPr bwMode="auto">
          <a:xfrm>
            <a:off x="1844675" y="2813050"/>
            <a:ext cx="4583113" cy="3721100"/>
          </a:xfrm>
          <a:prstGeom prst="rect">
            <a:avLst/>
          </a:prstGeom>
          <a:noFill/>
          <a:ln w="25400" algn="ctr">
            <a:solidFill>
              <a:srgbClr val="005696"/>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175"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en-US" altLang="en-US" sz="7600" b="1">
              <a:solidFill>
                <a:srgbClr val="FFD624"/>
              </a:solidFill>
            </a:endParaRPr>
          </a:p>
        </p:txBody>
      </p:sp>
      <p:sp>
        <p:nvSpPr>
          <p:cNvPr id="19501" name="Rectangle 53"/>
          <p:cNvSpPr>
            <a:spLocks noChangeArrowheads="1"/>
          </p:cNvSpPr>
          <p:nvPr/>
        </p:nvSpPr>
        <p:spPr bwMode="auto">
          <a:xfrm>
            <a:off x="442913" y="1981200"/>
            <a:ext cx="1401762" cy="3576638"/>
          </a:xfrm>
          <a:prstGeom prst="rect">
            <a:avLst/>
          </a:prstGeom>
          <a:noFill/>
          <a:ln w="25400" algn="ctr">
            <a:solidFill>
              <a:srgbClr val="005696"/>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175"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en-US" altLang="en-US" sz="7600" b="1">
              <a:solidFill>
                <a:srgbClr val="FFD624"/>
              </a:solidFill>
            </a:endParaRPr>
          </a:p>
        </p:txBody>
      </p:sp>
    </p:spTree>
    <p:extLst>
      <p:ext uri="{BB962C8B-B14F-4D97-AF65-F5344CB8AC3E}">
        <p14:creationId xmlns:p14="http://schemas.microsoft.com/office/powerpoint/2010/main" val="6850431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24744"/>
            <a:ext cx="8229600" cy="936625"/>
          </a:xfrm>
        </p:spPr>
        <p:txBody>
          <a:bodyPr/>
          <a:lstStyle/>
          <a:p>
            <a:r>
              <a:rPr lang="en-GB" sz="2400" dirty="0" smtClean="0"/>
              <a:t>Since 2004 </a:t>
            </a:r>
            <a:endParaRPr lang="en-GB" sz="2400" dirty="0"/>
          </a:p>
        </p:txBody>
      </p:sp>
      <p:sp>
        <p:nvSpPr>
          <p:cNvPr id="3" name="Content Placeholder 2"/>
          <p:cNvSpPr>
            <a:spLocks noGrp="1"/>
          </p:cNvSpPr>
          <p:nvPr>
            <p:ph idx="1"/>
          </p:nvPr>
        </p:nvSpPr>
        <p:spPr>
          <a:xfrm>
            <a:off x="395536" y="2348880"/>
            <a:ext cx="8136904" cy="2952328"/>
          </a:xfrm>
        </p:spPr>
        <p:txBody>
          <a:bodyPr/>
          <a:lstStyle/>
          <a:p>
            <a:pPr>
              <a:buClrTx/>
            </a:pPr>
            <a:r>
              <a:rPr lang="en-GB" sz="2000" b="1" i="0" dirty="0"/>
              <a:t>521</a:t>
            </a:r>
            <a:r>
              <a:rPr lang="en-GB" sz="2000" i="0" dirty="0"/>
              <a:t> courses will have been conducted</a:t>
            </a:r>
          </a:p>
          <a:p>
            <a:pPr marL="0" indent="0">
              <a:buClrTx/>
              <a:buNone/>
            </a:pPr>
            <a:endParaRPr lang="en-GB" sz="2000" i="0" dirty="0"/>
          </a:p>
          <a:p>
            <a:pPr>
              <a:buClrTx/>
            </a:pPr>
            <a:r>
              <a:rPr lang="en-GB" sz="2000" b="1" i="0" dirty="0" smtClean="0"/>
              <a:t>11.000</a:t>
            </a:r>
            <a:r>
              <a:rPr lang="en-GB" sz="2000" i="0" dirty="0" smtClean="0"/>
              <a:t> </a:t>
            </a:r>
            <a:r>
              <a:rPr lang="en-GB" sz="2000" i="0" dirty="0"/>
              <a:t>course places will </a:t>
            </a:r>
            <a:r>
              <a:rPr lang="en-GB" sz="2000" i="0" dirty="0">
                <a:latin typeface="+mj-lt"/>
                <a:ea typeface="+mj-ea"/>
                <a:cs typeface="+mj-cs"/>
              </a:rPr>
              <a:t>have</a:t>
            </a:r>
            <a:r>
              <a:rPr lang="en-GB" sz="2000" i="0" dirty="0"/>
              <a:t> been allocated</a:t>
            </a:r>
          </a:p>
          <a:p>
            <a:pPr>
              <a:buClrTx/>
            </a:pPr>
            <a:endParaRPr lang="en-GB" sz="2000" i="0" dirty="0"/>
          </a:p>
          <a:p>
            <a:pPr>
              <a:buClrTx/>
            </a:pPr>
            <a:r>
              <a:rPr lang="en-GB" sz="2000" i="0" dirty="0"/>
              <a:t>Over </a:t>
            </a:r>
            <a:r>
              <a:rPr lang="en-GB" sz="2000" b="1" i="0" dirty="0"/>
              <a:t>7000</a:t>
            </a:r>
            <a:r>
              <a:rPr lang="en-GB" sz="2000" i="0" dirty="0"/>
              <a:t> experts will have been </a:t>
            </a:r>
            <a:r>
              <a:rPr lang="en-GB" sz="2000" i="0" dirty="0" smtClean="0"/>
              <a:t>trained</a:t>
            </a:r>
            <a:r>
              <a:rPr lang="en-GB" dirty="0" smtClean="0">
                <a:ea typeface="+mn-ea"/>
                <a:cs typeface="+mn-cs"/>
              </a:rPr>
              <a:t> </a:t>
            </a:r>
            <a:endParaRPr lang="en-GB" dirty="0">
              <a:ea typeface="+mn-ea"/>
              <a:cs typeface="+mn-cs"/>
            </a:endParaRPr>
          </a:p>
          <a:p>
            <a:pPr>
              <a:buClrTx/>
            </a:pPr>
            <a:endParaRPr lang="en-GB" sz="1800" i="0" dirty="0"/>
          </a:p>
          <a:p>
            <a:pPr marL="0" indent="0">
              <a:buClrTx/>
              <a:buNone/>
            </a:pPr>
            <a:endParaRPr lang="en-GB" sz="1800" b="1" i="0" dirty="0"/>
          </a:p>
          <a:p>
            <a:pPr marL="0" indent="0">
              <a:buClr>
                <a:schemeClr val="accent2"/>
              </a:buClr>
              <a:buNone/>
            </a:pPr>
            <a:endParaRPr lang="en-GB" dirty="0"/>
          </a:p>
          <a:p>
            <a:pPr>
              <a:buClr>
                <a:schemeClr val="accent2"/>
              </a:buClr>
            </a:pPr>
            <a:endParaRPr lang="en-GB" dirty="0"/>
          </a:p>
        </p:txBody>
      </p:sp>
    </p:spTree>
    <p:extLst>
      <p:ext uri="{BB962C8B-B14F-4D97-AF65-F5344CB8AC3E}">
        <p14:creationId xmlns:p14="http://schemas.microsoft.com/office/powerpoint/2010/main" val="38139089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Exercises: Modules exercises</a:t>
            </a:r>
            <a:endParaRPr lang="en-GB" sz="2400" dirty="0"/>
          </a:p>
        </p:txBody>
      </p:sp>
      <p:sp>
        <p:nvSpPr>
          <p:cNvPr id="3" name="Content Placeholder 2"/>
          <p:cNvSpPr>
            <a:spLocks noGrp="1"/>
          </p:cNvSpPr>
          <p:nvPr>
            <p:ph sz="half" idx="1"/>
          </p:nvPr>
        </p:nvSpPr>
        <p:spPr>
          <a:xfrm>
            <a:off x="457200" y="2492375"/>
            <a:ext cx="4330824" cy="3529013"/>
          </a:xfrm>
        </p:spPr>
        <p:txBody>
          <a:bodyPr/>
          <a:lstStyle/>
          <a:p>
            <a:pPr algn="just">
              <a:spcAft>
                <a:spcPts val="600"/>
              </a:spcAft>
              <a:buClr>
                <a:srgbClr val="002060"/>
              </a:buClr>
              <a:buFont typeface="Arial" panose="020B0604020202020204" pitchFamily="34" charset="0"/>
              <a:buChar char="•"/>
            </a:pPr>
            <a:r>
              <a:rPr lang="en-GB" sz="2200" i="0" dirty="0"/>
              <a:t>MODEX </a:t>
            </a:r>
            <a:r>
              <a:rPr lang="en-GB" sz="2200" i="0" dirty="0" smtClean="0"/>
              <a:t>= to </a:t>
            </a:r>
            <a:r>
              <a:rPr lang="en-GB" sz="2200" i="0" dirty="0"/>
              <a:t>better prepare the participants for International </a:t>
            </a:r>
            <a:r>
              <a:rPr lang="en-GB" sz="2200" i="0" dirty="0" smtClean="0"/>
              <a:t>deployments</a:t>
            </a:r>
            <a:endParaRPr lang="en-GB" sz="2200" i="0" dirty="0"/>
          </a:p>
          <a:p>
            <a:pPr algn="just">
              <a:spcAft>
                <a:spcPts val="600"/>
              </a:spcAft>
              <a:buClr>
                <a:srgbClr val="002060"/>
              </a:buClr>
              <a:buFont typeface="Arial" panose="020B0604020202020204" pitchFamily="34" charset="0"/>
              <a:buChar char="•"/>
            </a:pPr>
            <a:r>
              <a:rPr lang="en-GB" sz="2200" i="0" dirty="0" smtClean="0"/>
              <a:t>9 </a:t>
            </a:r>
            <a:r>
              <a:rPr lang="en-GB" sz="2200" i="0" dirty="0"/>
              <a:t>field &amp; 5 table top </a:t>
            </a:r>
            <a:r>
              <a:rPr lang="en-GB" sz="2200" i="0" dirty="0" smtClean="0"/>
              <a:t>exercises</a:t>
            </a:r>
          </a:p>
          <a:p>
            <a:pPr algn="just">
              <a:spcAft>
                <a:spcPts val="600"/>
              </a:spcAft>
              <a:buClr>
                <a:srgbClr val="002060"/>
              </a:buClr>
              <a:buFont typeface="Arial" panose="020B0604020202020204" pitchFamily="34" charset="0"/>
              <a:buChar char="•"/>
            </a:pPr>
            <a:r>
              <a:rPr lang="fr-BE" sz="2200" b="1" i="0" dirty="0" smtClean="0"/>
              <a:t>2300</a:t>
            </a:r>
            <a:r>
              <a:rPr lang="fr-BE" sz="2200" i="0" dirty="0" smtClean="0"/>
              <a:t> Participants last 2 years from </a:t>
            </a:r>
            <a:r>
              <a:rPr lang="fr-BE" sz="2200" b="1" i="0" dirty="0" smtClean="0"/>
              <a:t>30</a:t>
            </a:r>
            <a:r>
              <a:rPr lang="fr-BE" sz="2200" i="0" dirty="0" smtClean="0"/>
              <a:t> countries</a:t>
            </a:r>
            <a:endParaRPr lang="en-GB" sz="2200" i="0" dirty="0" smtClean="0"/>
          </a:p>
          <a:p>
            <a:pPr algn="just">
              <a:spcAft>
                <a:spcPts val="600"/>
              </a:spcAft>
              <a:buClr>
                <a:srgbClr val="002060"/>
              </a:buClr>
              <a:buFont typeface="Arial" panose="020B0604020202020204" pitchFamily="34" charset="0"/>
              <a:buChar char="•"/>
            </a:pPr>
            <a:endParaRPr lang="en-GB" sz="2200" i="0" dirty="0"/>
          </a:p>
        </p:txBody>
      </p:sp>
      <p:pic>
        <p:nvPicPr>
          <p:cNvPr id="512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48064" y="3861048"/>
            <a:ext cx="3678560" cy="222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58446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UCPM </a:t>
            </a:r>
            <a:r>
              <a:rPr lang="fr-BE" dirty="0" err="1" smtClean="0"/>
              <a:t>Exercises</a:t>
            </a:r>
            <a:r>
              <a:rPr lang="fr-BE" dirty="0" smtClean="0"/>
              <a:t> </a:t>
            </a:r>
            <a:endParaRPr lang="en-GB" dirty="0"/>
          </a:p>
        </p:txBody>
      </p:sp>
      <p:sp>
        <p:nvSpPr>
          <p:cNvPr id="3" name="Content Placeholder 2"/>
          <p:cNvSpPr>
            <a:spLocks noGrp="1"/>
          </p:cNvSpPr>
          <p:nvPr>
            <p:ph sz="half" idx="1"/>
          </p:nvPr>
        </p:nvSpPr>
        <p:spPr/>
        <p:txBody>
          <a:bodyPr/>
          <a:lstStyle/>
          <a:p>
            <a:pPr>
              <a:buClr>
                <a:srgbClr val="0070C0"/>
              </a:buClr>
            </a:pPr>
            <a:r>
              <a:rPr lang="fr-BE" dirty="0" smtClean="0"/>
              <a:t>4-5 large-scale international exercises per year </a:t>
            </a:r>
          </a:p>
          <a:p>
            <a:pPr>
              <a:buClr>
                <a:srgbClr val="0070C0"/>
              </a:buClr>
            </a:pPr>
            <a:endParaRPr lang="fr-BE" dirty="0" smtClean="0"/>
          </a:p>
          <a:p>
            <a:pPr>
              <a:buClr>
                <a:srgbClr val="0070C0"/>
              </a:buClr>
            </a:pPr>
            <a:r>
              <a:rPr lang="fr-BE" dirty="0" smtClean="0"/>
              <a:t>To test </a:t>
            </a:r>
            <a:r>
              <a:rPr lang="fr-BE" dirty="0" err="1" smtClean="0"/>
              <a:t>capacities</a:t>
            </a:r>
            <a:r>
              <a:rPr lang="fr-BE" dirty="0" smtClean="0"/>
              <a:t> &amp; </a:t>
            </a:r>
            <a:r>
              <a:rPr lang="fr-BE" dirty="0" err="1" smtClean="0"/>
              <a:t>capabilities</a:t>
            </a:r>
            <a:r>
              <a:rPr lang="fr-BE" dirty="0" smtClean="0"/>
              <a:t> </a:t>
            </a:r>
            <a:r>
              <a:rPr lang="fr-BE" dirty="0" err="1" smtClean="0"/>
              <a:t>during</a:t>
            </a:r>
            <a:r>
              <a:rPr lang="fr-BE" dirty="0" smtClean="0"/>
              <a:t> </a:t>
            </a:r>
            <a:r>
              <a:rPr lang="fr-BE" dirty="0" err="1" smtClean="0"/>
              <a:t>overwhelming</a:t>
            </a:r>
            <a:r>
              <a:rPr lang="fr-BE" dirty="0" smtClean="0"/>
              <a:t> </a:t>
            </a:r>
            <a:r>
              <a:rPr lang="fr-BE" dirty="0" err="1" smtClean="0"/>
              <a:t>disasters</a:t>
            </a:r>
            <a:endParaRPr lang="fr-BE" dirty="0" smtClean="0"/>
          </a:p>
          <a:p>
            <a:endParaRPr lang="fr-BE" dirty="0"/>
          </a:p>
          <a:p>
            <a:endParaRPr lang="en-GB"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20072" y="2132856"/>
            <a:ext cx="2951065" cy="3998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820966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84273"/>
            <a:ext cx="8928992" cy="6313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6521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403648" y="2204864"/>
            <a:ext cx="6874023" cy="1481956"/>
          </a:xfrm>
        </p:spPr>
        <p:txBody>
          <a:bodyPr/>
          <a:lstStyle/>
          <a:p>
            <a:r>
              <a:rPr lang="en-GB" sz="4000" dirty="0" err="1" smtClean="0"/>
              <a:t>rescEU</a:t>
            </a:r>
            <a:r>
              <a:rPr lang="en-GB" sz="4000" dirty="0" smtClean="0"/>
              <a:t>: solidarity and responsibility</a:t>
            </a:r>
            <a:endParaRPr lang="en-GB" sz="4000" dirty="0"/>
          </a:p>
        </p:txBody>
      </p:sp>
    </p:spTree>
    <p:extLst>
      <p:ext uri="{BB962C8B-B14F-4D97-AF65-F5344CB8AC3E}">
        <p14:creationId xmlns:p14="http://schemas.microsoft.com/office/powerpoint/2010/main" val="1614447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z="1800" dirty="0" err="1" smtClean="0"/>
              <a:t>Requests</a:t>
            </a:r>
            <a:r>
              <a:rPr lang="fr-BE" sz="1800" dirty="0" smtClean="0"/>
              <a:t> for Assistance (2014-2017)</a:t>
            </a:r>
            <a:endParaRPr lang="en-GB" sz="18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139" t="63457" r="41250" b="23950"/>
          <a:stretch/>
        </p:blipFill>
        <p:spPr bwMode="auto">
          <a:xfrm>
            <a:off x="539552" y="2403571"/>
            <a:ext cx="7512744" cy="1859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003337" y="4086730"/>
            <a:ext cx="204895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solidFill>
                  <a:schemeClr val="tx1"/>
                </a:solidFill>
                <a:effectLst>
                  <a:reflection blurRad="12700" stA="50000" endPos="50000" dist="5000" dir="5400000" sy="-100000" rotWithShape="0"/>
                </a:effectLst>
              </a:rPr>
              <a:t>30%</a:t>
            </a:r>
            <a:endParaRPr lang="en-US" sz="5400" b="1" cap="all" spc="0" dirty="0">
              <a:ln w="0"/>
              <a:solidFill>
                <a:schemeClr val="tx1"/>
              </a:solidFill>
              <a:effectLst>
                <a:reflection blurRad="12700" stA="50000" endPos="50000" dist="5000" dir="5400000" sy="-100000" rotWithShape="0"/>
              </a:effectLst>
            </a:endParaRPr>
          </a:p>
        </p:txBody>
      </p:sp>
      <p:sp>
        <p:nvSpPr>
          <p:cNvPr id="5" name="Rectangle 4"/>
          <p:cNvSpPr/>
          <p:nvPr/>
        </p:nvSpPr>
        <p:spPr>
          <a:xfrm>
            <a:off x="5519644" y="5010060"/>
            <a:ext cx="3168352" cy="369332"/>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800" b="1" cap="all" dirty="0" smtClean="0">
                <a:ln w="0"/>
                <a:solidFill>
                  <a:schemeClr val="tx2"/>
                </a:solidFill>
                <a:effectLst/>
              </a:rPr>
              <a:t>Not fully met</a:t>
            </a:r>
            <a:endParaRPr lang="en-US" sz="1800" b="1" cap="all" spc="0" dirty="0">
              <a:ln w="0"/>
              <a:solidFill>
                <a:schemeClr val="tx2"/>
              </a:solidFill>
              <a:effectLst/>
            </a:endParaRPr>
          </a:p>
        </p:txBody>
      </p:sp>
      <p:sp>
        <p:nvSpPr>
          <p:cNvPr id="4" name="TextBox 3"/>
          <p:cNvSpPr txBox="1"/>
          <p:nvPr/>
        </p:nvSpPr>
        <p:spPr>
          <a:xfrm>
            <a:off x="5868144" y="2708920"/>
            <a:ext cx="1008112" cy="646331"/>
          </a:xfrm>
          <a:prstGeom prst="rect">
            <a:avLst/>
          </a:prstGeom>
          <a:noFill/>
        </p:spPr>
        <p:txBody>
          <a:bodyPr wrap="square" rtlCol="0">
            <a:spAutoFit/>
          </a:bodyPr>
          <a:lstStyle/>
          <a:p>
            <a:pPr algn="ctr"/>
            <a:r>
              <a:rPr lang="fr-BE" b="1" dirty="0" smtClean="0">
                <a:solidFill>
                  <a:schemeClr val="tx1"/>
                </a:solidFill>
              </a:rPr>
              <a:t>20 </a:t>
            </a:r>
            <a:r>
              <a:rPr lang="fr-BE" b="1" dirty="0" err="1" smtClean="0">
                <a:solidFill>
                  <a:schemeClr val="tx1"/>
                </a:solidFill>
              </a:rPr>
              <a:t>partially</a:t>
            </a:r>
            <a:r>
              <a:rPr lang="fr-BE" b="1" dirty="0" smtClean="0">
                <a:solidFill>
                  <a:schemeClr val="tx1"/>
                </a:solidFill>
              </a:rPr>
              <a:t> </a:t>
            </a:r>
            <a:r>
              <a:rPr lang="fr-BE" b="1" dirty="0" err="1" smtClean="0">
                <a:solidFill>
                  <a:schemeClr val="tx1"/>
                </a:solidFill>
              </a:rPr>
              <a:t>covered</a:t>
            </a:r>
            <a:endParaRPr lang="en-GB" b="1" dirty="0">
              <a:solidFill>
                <a:schemeClr val="tx1"/>
              </a:solidFill>
            </a:endParaRPr>
          </a:p>
        </p:txBody>
      </p:sp>
      <p:sp>
        <p:nvSpPr>
          <p:cNvPr id="8" name="TextBox 7"/>
          <p:cNvSpPr txBox="1"/>
          <p:nvPr/>
        </p:nvSpPr>
        <p:spPr>
          <a:xfrm>
            <a:off x="6890692" y="2708919"/>
            <a:ext cx="1008112" cy="646331"/>
          </a:xfrm>
          <a:prstGeom prst="rect">
            <a:avLst/>
          </a:prstGeom>
          <a:noFill/>
        </p:spPr>
        <p:txBody>
          <a:bodyPr wrap="square" rtlCol="0">
            <a:spAutoFit/>
          </a:bodyPr>
          <a:lstStyle/>
          <a:p>
            <a:pPr algn="ctr"/>
            <a:r>
              <a:rPr lang="fr-BE" b="1" dirty="0">
                <a:solidFill>
                  <a:schemeClr val="tx1"/>
                </a:solidFill>
              </a:rPr>
              <a:t>8</a:t>
            </a:r>
            <a:endParaRPr lang="fr-BE" b="1" dirty="0" smtClean="0">
              <a:solidFill>
                <a:schemeClr val="tx1"/>
              </a:solidFill>
            </a:endParaRPr>
          </a:p>
          <a:p>
            <a:pPr algn="ctr"/>
            <a:r>
              <a:rPr lang="fr-BE" b="1" dirty="0" smtClean="0">
                <a:solidFill>
                  <a:schemeClr val="tx1"/>
                </a:solidFill>
              </a:rPr>
              <a:t>Not </a:t>
            </a:r>
            <a:r>
              <a:rPr lang="fr-BE" b="1" dirty="0" err="1" smtClean="0">
                <a:solidFill>
                  <a:schemeClr val="tx1"/>
                </a:solidFill>
              </a:rPr>
              <a:t>covered</a:t>
            </a:r>
            <a:endParaRPr lang="en-GB" b="1" dirty="0">
              <a:solidFill>
                <a:schemeClr val="tx1"/>
              </a:solidFill>
            </a:endParaRPr>
          </a:p>
        </p:txBody>
      </p:sp>
      <p:sp>
        <p:nvSpPr>
          <p:cNvPr id="9" name="TextBox 8"/>
          <p:cNvSpPr txBox="1"/>
          <p:nvPr/>
        </p:nvSpPr>
        <p:spPr>
          <a:xfrm>
            <a:off x="3059832" y="2729726"/>
            <a:ext cx="1008112" cy="461665"/>
          </a:xfrm>
          <a:prstGeom prst="rect">
            <a:avLst/>
          </a:prstGeom>
          <a:noFill/>
        </p:spPr>
        <p:txBody>
          <a:bodyPr wrap="square" rtlCol="0">
            <a:spAutoFit/>
          </a:bodyPr>
          <a:lstStyle/>
          <a:p>
            <a:pPr algn="ctr"/>
            <a:r>
              <a:rPr lang="fr-BE" b="1" dirty="0" smtClean="0">
                <a:solidFill>
                  <a:schemeClr val="tx1"/>
                </a:solidFill>
              </a:rPr>
              <a:t>64 </a:t>
            </a:r>
            <a:r>
              <a:rPr lang="fr-BE" b="1" dirty="0" err="1" smtClean="0">
                <a:solidFill>
                  <a:schemeClr val="tx1"/>
                </a:solidFill>
              </a:rPr>
              <a:t>covered</a:t>
            </a:r>
            <a:endParaRPr lang="en-GB" b="1" dirty="0">
              <a:solidFill>
                <a:schemeClr val="tx1"/>
              </a:solidFill>
            </a:endParaRPr>
          </a:p>
        </p:txBody>
      </p:sp>
    </p:spTree>
    <p:extLst>
      <p:ext uri="{BB962C8B-B14F-4D97-AF65-F5344CB8AC3E}">
        <p14:creationId xmlns:p14="http://schemas.microsoft.com/office/powerpoint/2010/main" val="31966388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rot="233305">
            <a:off x="2795623" y="3530567"/>
            <a:ext cx="5882185" cy="559559"/>
            <a:chOff x="906862" y="5408043"/>
            <a:chExt cx="5882185" cy="559559"/>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0000" t="35241" r="37836" b="59320"/>
            <a:stretch/>
          </p:blipFill>
          <p:spPr bwMode="auto">
            <a:xfrm>
              <a:off x="906862" y="5408043"/>
              <a:ext cx="5882185" cy="559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48687" y="5690603"/>
              <a:ext cx="3240360" cy="276999"/>
            </a:xfrm>
            <a:prstGeom prst="rect">
              <a:avLst/>
            </a:prstGeom>
            <a:noFill/>
          </p:spPr>
          <p:txBody>
            <a:bodyPr wrap="square" rtlCol="0">
              <a:spAutoFit/>
            </a:bodyPr>
            <a:lstStyle/>
            <a:p>
              <a:pPr algn="r"/>
              <a:r>
                <a:rPr lang="fr-BE" i="1" dirty="0" smtClean="0">
                  <a:solidFill>
                    <a:schemeClr val="tx1"/>
                  </a:solidFill>
                </a:rPr>
                <a:t>The Portugal News</a:t>
              </a:r>
              <a:r>
                <a:rPr lang="fr-BE" dirty="0" smtClean="0">
                  <a:solidFill>
                    <a:schemeClr val="tx1"/>
                  </a:solidFill>
                </a:rPr>
                <a:t>, 24.10.2017</a:t>
              </a:r>
              <a:endParaRPr lang="en-GB" dirty="0">
                <a:solidFill>
                  <a:schemeClr val="tx1"/>
                </a:solidFill>
              </a:endParaRPr>
            </a:p>
          </p:txBody>
        </p:sp>
      </p:grpSp>
      <p:grpSp>
        <p:nvGrpSpPr>
          <p:cNvPr id="4" name="Group 3"/>
          <p:cNvGrpSpPr/>
          <p:nvPr/>
        </p:nvGrpSpPr>
        <p:grpSpPr>
          <a:xfrm rot="21324802">
            <a:off x="669811" y="2183568"/>
            <a:ext cx="6163288" cy="627798"/>
            <a:chOff x="-368490" y="532263"/>
            <a:chExt cx="6163288" cy="627798"/>
          </a:xfrm>
        </p:grpSpPr>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2985" t="21841" r="43314" b="72056"/>
            <a:stretch/>
          </p:blipFill>
          <p:spPr bwMode="auto">
            <a:xfrm>
              <a:off x="-368490" y="532263"/>
              <a:ext cx="6163288" cy="627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43524" y="883062"/>
              <a:ext cx="3240360" cy="276999"/>
            </a:xfrm>
            <a:prstGeom prst="rect">
              <a:avLst/>
            </a:prstGeom>
            <a:noFill/>
          </p:spPr>
          <p:txBody>
            <a:bodyPr wrap="square" rtlCol="0">
              <a:spAutoFit/>
            </a:bodyPr>
            <a:lstStyle/>
            <a:p>
              <a:pPr algn="r"/>
              <a:r>
                <a:rPr lang="fr-BE" i="1" dirty="0" smtClean="0">
                  <a:solidFill>
                    <a:schemeClr val="tx1"/>
                  </a:solidFill>
                </a:rPr>
                <a:t>The Brussels Times</a:t>
              </a:r>
              <a:r>
                <a:rPr lang="fr-BE" dirty="0" smtClean="0">
                  <a:solidFill>
                    <a:schemeClr val="tx1"/>
                  </a:solidFill>
                </a:rPr>
                <a:t>, 17.10.2017</a:t>
              </a:r>
              <a:endParaRPr lang="en-GB" dirty="0">
                <a:solidFill>
                  <a:schemeClr val="tx1"/>
                </a:solidFill>
              </a:endParaRPr>
            </a:p>
          </p:txBody>
        </p:sp>
      </p:grpSp>
      <p:sp>
        <p:nvSpPr>
          <p:cNvPr id="12" name="Title 1"/>
          <p:cNvSpPr txBox="1">
            <a:spLocks/>
          </p:cNvSpPr>
          <p:nvPr/>
        </p:nvSpPr>
        <p:spPr bwMode="auto">
          <a:xfrm>
            <a:off x="191592" y="1177975"/>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sz="2000" kern="0" dirty="0" smtClean="0"/>
              <a:t>…media coverage</a:t>
            </a:r>
            <a:endParaRPr lang="en-GB" sz="2000" kern="0" dirty="0"/>
          </a:p>
        </p:txBody>
      </p:sp>
      <p:grpSp>
        <p:nvGrpSpPr>
          <p:cNvPr id="2" name="Group 1"/>
          <p:cNvGrpSpPr/>
          <p:nvPr/>
        </p:nvGrpSpPr>
        <p:grpSpPr>
          <a:xfrm rot="21280156">
            <a:off x="421922" y="4235650"/>
            <a:ext cx="4124761" cy="760079"/>
            <a:chOff x="827584" y="4509120"/>
            <a:chExt cx="4124761" cy="760079"/>
          </a:xfrm>
        </p:grpSpPr>
        <p:pic>
          <p:nvPicPr>
            <p:cNvPr id="1126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138" t="35339" r="70308" b="58735"/>
            <a:stretch/>
          </p:blipFill>
          <p:spPr bwMode="auto">
            <a:xfrm>
              <a:off x="827584" y="4509120"/>
              <a:ext cx="4124761"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547664" y="4992200"/>
              <a:ext cx="3240360" cy="276999"/>
            </a:xfrm>
            <a:prstGeom prst="rect">
              <a:avLst/>
            </a:prstGeom>
            <a:noFill/>
          </p:spPr>
          <p:txBody>
            <a:bodyPr wrap="square" rtlCol="0">
              <a:spAutoFit/>
            </a:bodyPr>
            <a:lstStyle/>
            <a:p>
              <a:pPr algn="r"/>
              <a:r>
                <a:rPr lang="fr-BE" i="1" dirty="0" smtClean="0">
                  <a:solidFill>
                    <a:schemeClr val="tx1"/>
                  </a:solidFill>
                </a:rPr>
                <a:t>Der Spiegel, 6.06.2017</a:t>
              </a:r>
              <a:endParaRPr lang="en-GB" dirty="0">
                <a:solidFill>
                  <a:schemeClr val="tx1"/>
                </a:solidFill>
              </a:endParaRPr>
            </a:p>
          </p:txBody>
        </p:sp>
      </p:grpSp>
      <p:grpSp>
        <p:nvGrpSpPr>
          <p:cNvPr id="6" name="Group 5"/>
          <p:cNvGrpSpPr/>
          <p:nvPr/>
        </p:nvGrpSpPr>
        <p:grpSpPr>
          <a:xfrm>
            <a:off x="4788023" y="5118792"/>
            <a:ext cx="4079961" cy="1235494"/>
            <a:chOff x="4409461" y="4929836"/>
            <a:chExt cx="4458524" cy="1424450"/>
          </a:xfrm>
        </p:grpSpPr>
        <p:pic>
          <p:nvPicPr>
            <p:cNvPr id="1126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5104" t="31482" r="45834" b="55555"/>
            <a:stretch/>
          </p:blipFill>
          <p:spPr bwMode="auto">
            <a:xfrm>
              <a:off x="4409461" y="4929836"/>
              <a:ext cx="4458524" cy="111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5626944" y="6077287"/>
              <a:ext cx="3049511" cy="276999"/>
            </a:xfrm>
            <a:prstGeom prst="rect">
              <a:avLst/>
            </a:prstGeom>
            <a:noFill/>
          </p:spPr>
          <p:txBody>
            <a:bodyPr wrap="square" rtlCol="0">
              <a:spAutoFit/>
            </a:bodyPr>
            <a:lstStyle/>
            <a:p>
              <a:pPr algn="r"/>
              <a:r>
                <a:rPr lang="fr-BE" i="1" dirty="0" smtClean="0">
                  <a:solidFill>
                    <a:schemeClr val="tx1"/>
                  </a:solidFill>
                </a:rPr>
                <a:t>Express, 1.01.2016</a:t>
              </a:r>
              <a:endParaRPr lang="en-GB" dirty="0">
                <a:solidFill>
                  <a:schemeClr val="tx1"/>
                </a:solidFill>
              </a:endParaRPr>
            </a:p>
          </p:txBody>
        </p:sp>
      </p:grpSp>
    </p:spTree>
    <p:extLst>
      <p:ext uri="{BB962C8B-B14F-4D97-AF65-F5344CB8AC3E}">
        <p14:creationId xmlns:p14="http://schemas.microsoft.com/office/powerpoint/2010/main" val="201049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7584" y="2204864"/>
            <a:ext cx="7772400" cy="1362075"/>
          </a:xfrm>
        </p:spPr>
        <p:txBody>
          <a:bodyPr/>
          <a:lstStyle/>
          <a:p>
            <a:r>
              <a:rPr lang="fr-BE" dirty="0" smtClean="0"/>
              <a:t>Trends? </a:t>
            </a:r>
            <a:br>
              <a:rPr lang="fr-BE" dirty="0" smtClean="0"/>
            </a:br>
            <a:r>
              <a:rPr lang="fr-BE" dirty="0"/>
              <a:t/>
            </a:r>
            <a:br>
              <a:rPr lang="fr-BE" dirty="0"/>
            </a:br>
            <a:r>
              <a:rPr lang="fr-BE" dirty="0" smtClean="0"/>
              <a:t>A </a:t>
            </a:r>
            <a:r>
              <a:rPr lang="fr-BE" dirty="0" err="1" smtClean="0"/>
              <a:t>worrying</a:t>
            </a:r>
            <a:r>
              <a:rPr lang="fr-BE" dirty="0" smtClean="0"/>
              <a:t> reality </a:t>
            </a:r>
            <a:endParaRPr lang="en-GB" dirty="0"/>
          </a:p>
        </p:txBody>
      </p:sp>
      <p:sp>
        <p:nvSpPr>
          <p:cNvPr id="5" name="Text Placeholder 4"/>
          <p:cNvSpPr>
            <a:spLocks noGrp="1"/>
          </p:cNvSpPr>
          <p:nvPr>
            <p:ph type="body" idx="1"/>
          </p:nvPr>
        </p:nvSpPr>
        <p:spPr>
          <a:xfrm>
            <a:off x="683568" y="3212976"/>
            <a:ext cx="7772400" cy="1500187"/>
          </a:xfrm>
        </p:spPr>
        <p:txBody>
          <a:bodyPr/>
          <a:lstStyle/>
          <a:p>
            <a:endParaRPr lang="en-GB" dirty="0"/>
          </a:p>
        </p:txBody>
      </p:sp>
    </p:spTree>
    <p:extLst>
      <p:ext uri="{BB962C8B-B14F-4D97-AF65-F5344CB8AC3E}">
        <p14:creationId xmlns:p14="http://schemas.microsoft.com/office/powerpoint/2010/main" val="2253075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spect="1"/>
          </p:cNvSpPr>
          <p:nvPr/>
        </p:nvSpPr>
        <p:spPr bwMode="auto">
          <a:xfrm>
            <a:off x="611560" y="1320750"/>
            <a:ext cx="3528392" cy="2646294"/>
          </a:xfrm>
          <a:prstGeom prst="rect">
            <a:avLst/>
          </a:prstGeom>
          <a:blipFill>
            <a:blip r:embed="rId3"/>
            <a:stretch>
              <a:fillRect/>
            </a:stretch>
          </a:blipFill>
          <a:ln>
            <a:noFill/>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1" name="Rectangle 10"/>
          <p:cNvSpPr>
            <a:spLocks noChangeAspect="1"/>
          </p:cNvSpPr>
          <p:nvPr/>
        </p:nvSpPr>
        <p:spPr bwMode="auto">
          <a:xfrm>
            <a:off x="611560" y="4077072"/>
            <a:ext cx="3528392" cy="2646294"/>
          </a:xfrm>
          <a:prstGeom prst="rect">
            <a:avLst/>
          </a:prstGeom>
          <a:blipFill>
            <a:blip r:embed="rId4"/>
            <a:stretch>
              <a:fillRect/>
            </a:stretch>
          </a:blipFill>
          <a:ln>
            <a:noFill/>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2" name="Rectangle 11"/>
          <p:cNvSpPr>
            <a:spLocks noChangeAspect="1"/>
          </p:cNvSpPr>
          <p:nvPr/>
        </p:nvSpPr>
        <p:spPr bwMode="auto">
          <a:xfrm>
            <a:off x="4439655" y="1315451"/>
            <a:ext cx="3528392" cy="2646294"/>
          </a:xfrm>
          <a:prstGeom prst="rect">
            <a:avLst/>
          </a:prstGeom>
          <a:blipFill>
            <a:blip r:embed="rId5"/>
            <a:stretch>
              <a:fillRect/>
            </a:stretch>
          </a:blipFill>
          <a:ln>
            <a:noFill/>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grpSp>
        <p:nvGrpSpPr>
          <p:cNvPr id="15" name="Group 14"/>
          <p:cNvGrpSpPr/>
          <p:nvPr/>
        </p:nvGrpSpPr>
        <p:grpSpPr>
          <a:xfrm>
            <a:off x="4439655" y="4248645"/>
            <a:ext cx="4313801" cy="1800000"/>
            <a:chOff x="2339752" y="2887541"/>
            <a:chExt cx="4313801" cy="1800000"/>
          </a:xfrm>
          <a:effectLst/>
        </p:grpSpPr>
        <p:pic>
          <p:nvPicPr>
            <p:cNvPr id="16" name="Picture 12" descr="Resultado de imagen de juncker"/>
            <p:cNvPicPr>
              <a:picLocks noChangeAspect="1" noChangeArrowheads="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l="19116"/>
            <a:stretch/>
          </p:blipFill>
          <p:spPr bwMode="auto">
            <a:xfrm>
              <a:off x="2339752" y="2887541"/>
              <a:ext cx="4313801" cy="18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7" name="Rectangle 16"/>
            <p:cNvSpPr/>
            <p:nvPr/>
          </p:nvSpPr>
          <p:spPr>
            <a:xfrm>
              <a:off x="4103948" y="2999542"/>
              <a:ext cx="2475446" cy="1554272"/>
            </a:xfrm>
            <a:prstGeom prst="rect">
              <a:avLst/>
            </a:prstGeom>
          </p:spPr>
          <p:txBody>
            <a:bodyPr wrap="square">
              <a:spAutoFit/>
            </a:bodyPr>
            <a:lstStyle/>
            <a:p>
              <a:pPr algn="just"/>
              <a:r>
                <a:rPr lang="en-GB" sz="1400" b="1" i="1" dirty="0" smtClean="0">
                  <a:solidFill>
                    <a:schemeClr val="bg1"/>
                  </a:solidFill>
                </a:rPr>
                <a:t>"Member </a:t>
              </a:r>
              <a:r>
                <a:rPr lang="en-GB" sz="1400" b="1" i="1" dirty="0">
                  <a:solidFill>
                    <a:schemeClr val="bg1"/>
                  </a:solidFill>
                </a:rPr>
                <a:t>States must build a </a:t>
              </a:r>
              <a:r>
                <a:rPr lang="en-GB" sz="1400" b="1" i="1" u="sng" dirty="0">
                  <a:solidFill>
                    <a:schemeClr val="bg1"/>
                  </a:solidFill>
                </a:rPr>
                <a:t>Europe that protects</a:t>
              </a:r>
              <a:r>
                <a:rPr lang="en-GB" sz="1400" b="1" i="1" dirty="0">
                  <a:solidFill>
                    <a:schemeClr val="bg1"/>
                  </a:solidFill>
                </a:rPr>
                <a:t>. And we, the European institutions, must help them deliver this </a:t>
              </a:r>
              <a:r>
                <a:rPr lang="en-GB" sz="1400" b="1" i="1" dirty="0" smtClean="0">
                  <a:solidFill>
                    <a:schemeClr val="bg1"/>
                  </a:solidFill>
                </a:rPr>
                <a:t>promise"</a:t>
              </a:r>
            </a:p>
            <a:p>
              <a:pPr algn="r"/>
              <a:r>
                <a:rPr lang="fr-BE" sz="1100" b="1" i="1" dirty="0" smtClean="0">
                  <a:solidFill>
                    <a:schemeClr val="bg1"/>
                  </a:solidFill>
                </a:rPr>
                <a:t>Strasbourg, 14.09.2016</a:t>
              </a:r>
              <a:endParaRPr lang="en-GB" sz="1100" b="1" i="1" dirty="0">
                <a:solidFill>
                  <a:schemeClr val="bg1"/>
                </a:solidFill>
              </a:endParaRPr>
            </a:p>
          </p:txBody>
        </p:sp>
      </p:grpSp>
      <p:sp>
        <p:nvSpPr>
          <p:cNvPr id="2" name="Rectangle 1"/>
          <p:cNvSpPr/>
          <p:nvPr/>
        </p:nvSpPr>
        <p:spPr>
          <a:xfrm>
            <a:off x="2491744" y="3740184"/>
            <a:ext cx="1648208" cy="184666"/>
          </a:xfrm>
          <a:prstGeom prst="rect">
            <a:avLst/>
          </a:prstGeom>
        </p:spPr>
        <p:txBody>
          <a:bodyPr wrap="none">
            <a:spAutoFit/>
          </a:bodyPr>
          <a:lstStyle/>
          <a:p>
            <a:r>
              <a:rPr lang="nl-NL" sz="600" dirty="0">
                <a:solidFill>
                  <a:schemeClr val="tx1">
                    <a:lumMod val="75000"/>
                    <a:lumOff val="25000"/>
                  </a:schemeClr>
                </a:solidFill>
              </a:rPr>
              <a:t>(©UNICEF/</a:t>
            </a:r>
            <a:r>
              <a:rPr lang="nl-NL" sz="600" dirty="0" err="1">
                <a:solidFill>
                  <a:schemeClr val="tx1">
                    <a:lumMod val="75000"/>
                    <a:lumOff val="25000"/>
                  </a:schemeClr>
                </a:solidFill>
              </a:rPr>
              <a:t>Gevgelijia</a:t>
            </a:r>
            <a:r>
              <a:rPr lang="nl-NL" sz="600" dirty="0">
                <a:solidFill>
                  <a:schemeClr val="tx1">
                    <a:lumMod val="75000"/>
                    <a:lumOff val="25000"/>
                  </a:schemeClr>
                </a:solidFill>
              </a:rPr>
              <a:t> 2015/</a:t>
            </a:r>
            <a:r>
              <a:rPr lang="nl-NL" sz="600" dirty="0" err="1">
                <a:solidFill>
                  <a:schemeClr val="tx1">
                    <a:lumMod val="75000"/>
                    <a:lumOff val="25000"/>
                  </a:schemeClr>
                </a:solidFill>
              </a:rPr>
              <a:t>Georgiev</a:t>
            </a:r>
            <a:r>
              <a:rPr lang="nl-NL" sz="600" dirty="0">
                <a:solidFill>
                  <a:schemeClr val="tx1">
                    <a:lumMod val="75000"/>
                    <a:lumOff val="25000"/>
                  </a:schemeClr>
                </a:solidFill>
              </a:rPr>
              <a:t>)</a:t>
            </a:r>
            <a:endParaRPr lang="en-GB" sz="600" dirty="0">
              <a:solidFill>
                <a:schemeClr val="tx1">
                  <a:lumMod val="75000"/>
                  <a:lumOff val="25000"/>
                </a:schemeClr>
              </a:solidFill>
            </a:endParaRPr>
          </a:p>
        </p:txBody>
      </p:sp>
      <p:sp>
        <p:nvSpPr>
          <p:cNvPr id="3" name="Rectangle 2"/>
          <p:cNvSpPr/>
          <p:nvPr/>
        </p:nvSpPr>
        <p:spPr>
          <a:xfrm>
            <a:off x="4461756" y="3740184"/>
            <a:ext cx="1617751" cy="184666"/>
          </a:xfrm>
          <a:prstGeom prst="rect">
            <a:avLst/>
          </a:prstGeom>
        </p:spPr>
        <p:txBody>
          <a:bodyPr wrap="none">
            <a:spAutoFit/>
          </a:bodyPr>
          <a:lstStyle/>
          <a:p>
            <a:r>
              <a:rPr lang="en-GB" sz="600" dirty="0">
                <a:solidFill>
                  <a:schemeClr val="tx1">
                    <a:lumMod val="75000"/>
                    <a:lumOff val="25000"/>
                  </a:schemeClr>
                </a:solidFill>
              </a:rPr>
              <a:t>©EU/ECHO/Jean-Jacques </a:t>
            </a:r>
            <a:r>
              <a:rPr lang="en-GB" sz="600" dirty="0" err="1">
                <a:solidFill>
                  <a:schemeClr val="tx1">
                    <a:lumMod val="75000"/>
                    <a:lumOff val="25000"/>
                  </a:schemeClr>
                </a:solidFill>
              </a:rPr>
              <a:t>Bozabalian</a:t>
            </a:r>
            <a:endParaRPr lang="en-GB" sz="600" dirty="0">
              <a:solidFill>
                <a:schemeClr val="tx1">
                  <a:lumMod val="75000"/>
                  <a:lumOff val="25000"/>
                </a:schemeClr>
              </a:solidFill>
            </a:endParaRPr>
          </a:p>
        </p:txBody>
      </p:sp>
    </p:spTree>
    <p:extLst>
      <p:ext uri="{BB962C8B-B14F-4D97-AF65-F5344CB8AC3E}">
        <p14:creationId xmlns:p14="http://schemas.microsoft.com/office/powerpoint/2010/main" val="6377929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z="2400" dirty="0" err="1" smtClean="0"/>
              <a:t>Keeping</a:t>
            </a:r>
            <a:r>
              <a:rPr lang="fr-BE" sz="2400" dirty="0" smtClean="0"/>
              <a:t> the </a:t>
            </a:r>
            <a:r>
              <a:rPr lang="fr-BE" sz="2400" i="1" dirty="0" err="1" smtClean="0"/>
              <a:t>principles</a:t>
            </a:r>
            <a:r>
              <a:rPr lang="fr-BE" sz="2400" dirty="0" smtClean="0"/>
              <a:t> of the </a:t>
            </a:r>
            <a:r>
              <a:rPr lang="fr-BE" sz="2400" dirty="0" err="1" smtClean="0"/>
              <a:t>Mechanism</a:t>
            </a:r>
            <a:endParaRPr lang="en-GB" sz="2400" dirty="0"/>
          </a:p>
        </p:txBody>
      </p:sp>
      <p:sp>
        <p:nvSpPr>
          <p:cNvPr id="4" name="Rectangle 3"/>
          <p:cNvSpPr/>
          <p:nvPr/>
        </p:nvSpPr>
        <p:spPr>
          <a:xfrm>
            <a:off x="6228184" y="2780928"/>
            <a:ext cx="2483767" cy="83099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1600" b="1" cap="all" dirty="0" smtClean="0">
                <a:ln w="0"/>
                <a:solidFill>
                  <a:schemeClr val="tx2"/>
                </a:solidFill>
                <a:effectLst/>
              </a:rPr>
              <a:t>Improve the system based on these principles</a:t>
            </a:r>
            <a:endParaRPr lang="en-US" sz="1600" b="1" cap="all" spc="0" dirty="0">
              <a:ln w="0"/>
              <a:solidFill>
                <a:schemeClr val="tx2"/>
              </a:solidFill>
              <a:effectLst/>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476" t="36261" r="41587" b="23245"/>
          <a:stretch/>
        </p:blipFill>
        <p:spPr bwMode="auto">
          <a:xfrm>
            <a:off x="683568" y="2204864"/>
            <a:ext cx="5109028" cy="416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42319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title"/>
          </p:nvPr>
        </p:nvSpPr>
        <p:spPr>
          <a:xfrm>
            <a:off x="251520" y="1340768"/>
            <a:ext cx="8568952" cy="576411"/>
          </a:xfrm>
          <a:extLst>
            <a:ext uri="{909E8E84-426E-40dd-AFC4-6F175D3DCCD1}">
              <a14:hiddenFill xmlns:a14="http://schemas.microsoft.com/office/drawing/2010/main">
                <a:solidFill>
                  <a:srgbClr val="993366">
                    <a:alpha val="32941"/>
                  </a:srgbClr>
                </a:solidFill>
              </a14:hiddenFill>
            </a:ext>
          </a:extLst>
        </p:spPr>
        <p:txBody>
          <a:bodyPr/>
          <a:lstStyle/>
          <a:p>
            <a:r>
              <a:rPr lang="fr-BE" dirty="0" smtClean="0"/>
              <a:t>This </a:t>
            </a:r>
            <a:r>
              <a:rPr lang="fr-BE" dirty="0" err="1" smtClean="0"/>
              <a:t>proposal</a:t>
            </a:r>
            <a:r>
              <a:rPr lang="fr-BE" dirty="0" smtClean="0"/>
              <a:t> in a </a:t>
            </a:r>
            <a:r>
              <a:rPr lang="fr-BE" dirty="0" err="1" smtClean="0"/>
              <a:t>nutshell</a:t>
            </a:r>
            <a:endParaRPr lang="en-GB" kern="1200" dirty="0">
              <a:solidFill>
                <a:srgbClr val="FFD624"/>
              </a:solidFill>
            </a:endParaRPr>
          </a:p>
        </p:txBody>
      </p:sp>
      <p:grpSp>
        <p:nvGrpSpPr>
          <p:cNvPr id="2" name="Group 1"/>
          <p:cNvGrpSpPr/>
          <p:nvPr/>
        </p:nvGrpSpPr>
        <p:grpSpPr>
          <a:xfrm>
            <a:off x="2570660" y="2564904"/>
            <a:ext cx="3517598" cy="3517598"/>
            <a:chOff x="2570660" y="2564904"/>
            <a:chExt cx="3517598" cy="3517598"/>
          </a:xfrm>
        </p:grpSpPr>
        <p:pic>
          <p:nvPicPr>
            <p:cNvPr id="2050" name="Picture 2" descr="Imagen relacionada"/>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570660" y="2564904"/>
              <a:ext cx="3517598" cy="35175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463391" y="3861048"/>
              <a:ext cx="1706737" cy="584775"/>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pPr algn="ctr"/>
              <a:r>
                <a:rPr lang="en-US" sz="1600" b="1" cap="all" dirty="0" smtClean="0">
                  <a:ln w="0"/>
                  <a:solidFill>
                    <a:srgbClr val="0070C0"/>
                  </a:solidFill>
                  <a:effectLst/>
                </a:rPr>
                <a:t>New</a:t>
              </a:r>
            </a:p>
            <a:p>
              <a:pPr algn="ctr"/>
              <a:r>
                <a:rPr lang="en-US" sz="1600" b="1" cap="all" dirty="0" smtClean="0">
                  <a:ln w="0"/>
                  <a:solidFill>
                    <a:srgbClr val="0070C0"/>
                  </a:solidFill>
                  <a:effectLst/>
                </a:rPr>
                <a:t>Mechanism</a:t>
              </a:r>
              <a:endParaRPr lang="en-US" sz="1600" b="1" cap="all" spc="0" dirty="0">
                <a:ln w="0"/>
                <a:solidFill>
                  <a:srgbClr val="0070C0"/>
                </a:solidFill>
                <a:effectLst/>
              </a:endParaRPr>
            </a:p>
          </p:txBody>
        </p:sp>
      </p:grpSp>
      <p:sp>
        <p:nvSpPr>
          <p:cNvPr id="6" name="Rectangle 5"/>
          <p:cNvSpPr/>
          <p:nvPr/>
        </p:nvSpPr>
        <p:spPr>
          <a:xfrm>
            <a:off x="3186390" y="2010906"/>
            <a:ext cx="2260737" cy="892552"/>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pPr algn="ctr"/>
            <a:r>
              <a:rPr lang="en-US" sz="2400" b="1" cap="all" dirty="0" smtClean="0">
                <a:ln w="0">
                  <a:noFill/>
                </a:ln>
                <a:solidFill>
                  <a:schemeClr val="accent2"/>
                </a:solidFill>
                <a:effectLst/>
              </a:rPr>
              <a:t>1</a:t>
            </a:r>
          </a:p>
          <a:p>
            <a:pPr algn="ctr"/>
            <a:r>
              <a:rPr lang="en-US" sz="1400" b="1" cap="all" dirty="0" smtClean="0">
                <a:ln w="0">
                  <a:noFill/>
                </a:ln>
                <a:solidFill>
                  <a:schemeClr val="accent2"/>
                </a:solidFill>
              </a:rPr>
              <a:t>Reinforced prevention</a:t>
            </a:r>
            <a:endParaRPr lang="en-US" sz="1400" b="1" cap="all" spc="0" dirty="0">
              <a:ln w="0">
                <a:noFill/>
              </a:ln>
              <a:solidFill>
                <a:schemeClr val="accent2"/>
              </a:solidFill>
              <a:effectLst/>
            </a:endParaRPr>
          </a:p>
        </p:txBody>
      </p:sp>
      <p:sp>
        <p:nvSpPr>
          <p:cNvPr id="7" name="Rectangle 6"/>
          <p:cNvSpPr/>
          <p:nvPr/>
        </p:nvSpPr>
        <p:spPr>
          <a:xfrm>
            <a:off x="1519175" y="4658746"/>
            <a:ext cx="1944216" cy="110799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pPr algn="ctr"/>
            <a:r>
              <a:rPr lang="en-US" sz="2400" b="1" cap="all" dirty="0" smtClean="0">
                <a:ln w="0">
                  <a:noFill/>
                </a:ln>
                <a:solidFill>
                  <a:srgbClr val="C00000"/>
                </a:solidFill>
                <a:effectLst/>
              </a:rPr>
              <a:t>2</a:t>
            </a:r>
          </a:p>
          <a:p>
            <a:pPr algn="ctr"/>
            <a:r>
              <a:rPr lang="en-US" sz="1400" b="1" cap="all" dirty="0" smtClean="0">
                <a:ln w="0">
                  <a:noFill/>
                </a:ln>
                <a:solidFill>
                  <a:srgbClr val="C00000"/>
                </a:solidFill>
                <a:effectLst/>
              </a:rPr>
              <a:t>Increased predictability of response</a:t>
            </a:r>
            <a:endParaRPr lang="en-US" sz="1400" b="1" cap="all" spc="0" dirty="0">
              <a:ln w="0">
                <a:noFill/>
              </a:ln>
              <a:solidFill>
                <a:srgbClr val="C00000"/>
              </a:solidFill>
              <a:effectLst/>
            </a:endParaRPr>
          </a:p>
        </p:txBody>
      </p:sp>
      <p:sp>
        <p:nvSpPr>
          <p:cNvPr id="8" name="Rectangle 7"/>
          <p:cNvSpPr/>
          <p:nvPr/>
        </p:nvSpPr>
        <p:spPr>
          <a:xfrm>
            <a:off x="5170128" y="4664550"/>
            <a:ext cx="2073560" cy="892552"/>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pPr algn="ctr"/>
            <a:r>
              <a:rPr lang="en-US" sz="2400" b="1" cap="all" dirty="0" smtClean="0">
                <a:ln w="0"/>
                <a:solidFill>
                  <a:srgbClr val="00B050"/>
                </a:solidFill>
                <a:effectLst/>
              </a:rPr>
              <a:t>3</a:t>
            </a:r>
          </a:p>
          <a:p>
            <a:pPr algn="ctr"/>
            <a:r>
              <a:rPr lang="en-US" sz="1400" b="1" cap="all" dirty="0" smtClean="0">
                <a:ln w="0"/>
                <a:solidFill>
                  <a:srgbClr val="00B050"/>
                </a:solidFill>
                <a:effectLst/>
              </a:rPr>
              <a:t>Administrative simplification</a:t>
            </a:r>
            <a:endParaRPr lang="en-US" sz="1400" b="1" cap="all" spc="0" dirty="0">
              <a:ln w="0"/>
              <a:solidFill>
                <a:srgbClr val="00B050"/>
              </a:solidFill>
              <a:effectLst/>
            </a:endParaRPr>
          </a:p>
        </p:txBody>
      </p:sp>
    </p:spTree>
    <p:extLst>
      <p:ext uri="{BB962C8B-B14F-4D97-AF65-F5344CB8AC3E}">
        <p14:creationId xmlns:p14="http://schemas.microsoft.com/office/powerpoint/2010/main" val="17418392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6349"/>
          <a:stretch/>
        </p:blipFill>
        <p:spPr>
          <a:xfrm>
            <a:off x="2600697" y="2410034"/>
            <a:ext cx="3932107" cy="3767674"/>
          </a:xfrm>
          <a:prstGeom prst="rect">
            <a:avLst/>
          </a:prstGeom>
        </p:spPr>
      </p:pic>
      <p:sp>
        <p:nvSpPr>
          <p:cNvPr id="3" name="TextBox 2"/>
          <p:cNvSpPr txBox="1"/>
          <p:nvPr/>
        </p:nvSpPr>
        <p:spPr>
          <a:xfrm>
            <a:off x="1691680" y="3645024"/>
            <a:ext cx="1224136" cy="307777"/>
          </a:xfrm>
          <a:prstGeom prst="rect">
            <a:avLst/>
          </a:prstGeom>
          <a:noFill/>
        </p:spPr>
        <p:txBody>
          <a:bodyPr wrap="square" rtlCol="0">
            <a:spAutoFit/>
          </a:bodyPr>
          <a:lstStyle/>
          <a:p>
            <a:r>
              <a:rPr lang="en-US" sz="1400" b="1" dirty="0" smtClean="0"/>
              <a:t>Response</a:t>
            </a:r>
          </a:p>
        </p:txBody>
      </p:sp>
      <p:sp>
        <p:nvSpPr>
          <p:cNvPr id="10" name="TextBox 9"/>
          <p:cNvSpPr txBox="1"/>
          <p:nvPr/>
        </p:nvSpPr>
        <p:spPr>
          <a:xfrm>
            <a:off x="5724128" y="5569495"/>
            <a:ext cx="2520280" cy="307777"/>
          </a:xfrm>
          <a:prstGeom prst="rect">
            <a:avLst/>
          </a:prstGeom>
          <a:noFill/>
        </p:spPr>
        <p:txBody>
          <a:bodyPr wrap="square" rtlCol="0">
            <a:spAutoFit/>
          </a:bodyPr>
          <a:lstStyle/>
          <a:p>
            <a:r>
              <a:rPr lang="en-US" sz="1400" b="1" dirty="0" smtClean="0"/>
              <a:t>Prevention</a:t>
            </a:r>
            <a:endParaRPr lang="en-GB" sz="1400" b="1" dirty="0"/>
          </a:p>
        </p:txBody>
      </p:sp>
      <p:sp>
        <p:nvSpPr>
          <p:cNvPr id="11" name="TextBox 10"/>
          <p:cNvSpPr txBox="1"/>
          <p:nvPr/>
        </p:nvSpPr>
        <p:spPr>
          <a:xfrm>
            <a:off x="2195736" y="5569495"/>
            <a:ext cx="2520280" cy="307777"/>
          </a:xfrm>
          <a:prstGeom prst="rect">
            <a:avLst/>
          </a:prstGeom>
          <a:noFill/>
        </p:spPr>
        <p:txBody>
          <a:bodyPr wrap="square" rtlCol="0">
            <a:spAutoFit/>
          </a:bodyPr>
          <a:lstStyle/>
          <a:p>
            <a:r>
              <a:rPr lang="en-US" sz="1400" b="1" dirty="0" smtClean="0"/>
              <a:t>Preparedness</a:t>
            </a:r>
            <a:endParaRPr lang="en-GB" sz="1400" b="1" dirty="0"/>
          </a:p>
        </p:txBody>
      </p:sp>
      <p:sp>
        <p:nvSpPr>
          <p:cNvPr id="13" name="TextBox 12"/>
          <p:cNvSpPr txBox="1"/>
          <p:nvPr/>
        </p:nvSpPr>
        <p:spPr>
          <a:xfrm>
            <a:off x="2735796" y="2410033"/>
            <a:ext cx="1440160" cy="307777"/>
          </a:xfrm>
          <a:prstGeom prst="rect">
            <a:avLst/>
          </a:prstGeom>
          <a:noFill/>
        </p:spPr>
        <p:txBody>
          <a:bodyPr wrap="square" rtlCol="0">
            <a:spAutoFit/>
          </a:bodyPr>
          <a:lstStyle/>
          <a:p>
            <a:r>
              <a:rPr lang="en-US" sz="1400" b="1" dirty="0" smtClean="0"/>
              <a:t>Recovery </a:t>
            </a:r>
            <a:endParaRPr lang="en-GB" sz="1400" b="1"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73029" b="66632"/>
          <a:stretch/>
        </p:blipFill>
        <p:spPr>
          <a:xfrm rot="1531203">
            <a:off x="4857698" y="2979330"/>
            <a:ext cx="1732861" cy="1398502"/>
          </a:xfrm>
          <a:prstGeom prst="rect">
            <a:avLst/>
          </a:prstGeom>
        </p:spPr>
      </p:pic>
      <p:sp>
        <p:nvSpPr>
          <p:cNvPr id="12" name="TextBox 11"/>
          <p:cNvSpPr txBox="1"/>
          <p:nvPr/>
        </p:nvSpPr>
        <p:spPr>
          <a:xfrm>
            <a:off x="6012160" y="2996952"/>
            <a:ext cx="2520280" cy="307777"/>
          </a:xfrm>
          <a:prstGeom prst="rect">
            <a:avLst/>
          </a:prstGeom>
          <a:noFill/>
        </p:spPr>
        <p:txBody>
          <a:bodyPr wrap="square" rtlCol="0">
            <a:spAutoFit/>
          </a:bodyPr>
          <a:lstStyle/>
          <a:p>
            <a:r>
              <a:rPr lang="en-US" sz="1400" b="1" dirty="0" smtClean="0"/>
              <a:t>Risk assessment</a:t>
            </a:r>
            <a:endParaRPr lang="en-GB" sz="1400" b="1" dirty="0"/>
          </a:p>
        </p:txBody>
      </p:sp>
      <p:sp>
        <p:nvSpPr>
          <p:cNvPr id="14" name="Rectangle 13"/>
          <p:cNvSpPr/>
          <p:nvPr/>
        </p:nvSpPr>
        <p:spPr>
          <a:xfrm>
            <a:off x="467544" y="1340768"/>
            <a:ext cx="7013265" cy="461665"/>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r>
              <a:rPr lang="en-US" sz="2400" b="1" cap="all" dirty="0" smtClean="0">
                <a:ln w="0">
                  <a:noFill/>
                </a:ln>
                <a:solidFill>
                  <a:schemeClr val="accent2"/>
                </a:solidFill>
                <a:effectLst/>
              </a:rPr>
              <a:t>Reinforced prevention</a:t>
            </a:r>
            <a:endParaRPr lang="en-US" sz="2400" b="1" cap="all" spc="0" dirty="0">
              <a:ln w="0">
                <a:noFill/>
              </a:ln>
              <a:solidFill>
                <a:schemeClr val="accent2"/>
              </a:solidFill>
              <a:effectLst/>
            </a:endParaRPr>
          </a:p>
        </p:txBody>
      </p:sp>
    </p:spTree>
    <p:extLst>
      <p:ext uri="{BB962C8B-B14F-4D97-AF65-F5344CB8AC3E}">
        <p14:creationId xmlns:p14="http://schemas.microsoft.com/office/powerpoint/2010/main" val="25596444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3"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1664" y="1268760"/>
            <a:ext cx="7424216" cy="40011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r>
              <a:rPr lang="en-US" sz="2000" b="1" cap="all" dirty="0" smtClean="0">
                <a:ln w="0">
                  <a:noFill/>
                </a:ln>
                <a:solidFill>
                  <a:srgbClr val="CC3300"/>
                </a:solidFill>
                <a:effectLst/>
              </a:rPr>
              <a:t>Increased predictability in response</a:t>
            </a:r>
            <a:endParaRPr lang="en-US" sz="2000" b="1" cap="all" spc="0" dirty="0">
              <a:ln w="0">
                <a:noFill/>
              </a:ln>
              <a:solidFill>
                <a:srgbClr val="CC3300"/>
              </a:solidFill>
              <a:effectLst/>
            </a:endParaRPr>
          </a:p>
        </p:txBody>
      </p:sp>
      <p:sp>
        <p:nvSpPr>
          <p:cNvPr id="11" name="Rectangle 10"/>
          <p:cNvSpPr/>
          <p:nvPr/>
        </p:nvSpPr>
        <p:spPr>
          <a:xfrm>
            <a:off x="6228184" y="2204518"/>
            <a:ext cx="2520280" cy="584775"/>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1600" b="1" i="1" cap="all" dirty="0" smtClean="0">
                <a:ln w="0"/>
                <a:solidFill>
                  <a:schemeClr val="tx2"/>
                </a:solidFill>
                <a:effectLst/>
              </a:rPr>
              <a:t>Subsidiarity firmly embedded</a:t>
            </a:r>
            <a:endParaRPr lang="en-US" sz="1600" b="1" i="1" cap="all" spc="0" dirty="0">
              <a:ln w="0"/>
              <a:solidFill>
                <a:schemeClr val="tx2"/>
              </a:solidFill>
              <a:effectLst/>
            </a:endParaRPr>
          </a:p>
        </p:txBody>
      </p:sp>
      <p:grpSp>
        <p:nvGrpSpPr>
          <p:cNvPr id="9" name="Group 8"/>
          <p:cNvGrpSpPr/>
          <p:nvPr/>
        </p:nvGrpSpPr>
        <p:grpSpPr>
          <a:xfrm>
            <a:off x="40996" y="2037328"/>
            <a:ext cx="6388236" cy="4482586"/>
            <a:chOff x="899592" y="1990304"/>
            <a:chExt cx="6388236" cy="4482586"/>
          </a:xfrm>
        </p:grpSpPr>
        <p:graphicFrame>
          <p:nvGraphicFramePr>
            <p:cNvPr id="3" name="Diagram 2"/>
            <p:cNvGraphicFramePr/>
            <p:nvPr>
              <p:extLst>
                <p:ext uri="{D42A27DB-BD31-4B8C-83A1-F6EECF244321}">
                  <p14:modId xmlns:p14="http://schemas.microsoft.com/office/powerpoint/2010/main" val="1969152418"/>
                </p:ext>
              </p:extLst>
            </p:nvPr>
          </p:nvGraphicFramePr>
          <p:xfrm>
            <a:off x="899592" y="1990304"/>
            <a:ext cx="6388236" cy="4482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2771800" y="2876704"/>
              <a:ext cx="2771799" cy="1401917"/>
              <a:chOff x="2771800" y="2876704"/>
              <a:chExt cx="2771799" cy="1401917"/>
            </a:xfrm>
          </p:grpSpPr>
          <p:sp>
            <p:nvSpPr>
              <p:cNvPr id="10" name="TextBox 9"/>
              <p:cNvSpPr txBox="1"/>
              <p:nvPr/>
            </p:nvSpPr>
            <p:spPr>
              <a:xfrm>
                <a:off x="2771800" y="2876704"/>
                <a:ext cx="2614682" cy="1077218"/>
              </a:xfrm>
              <a:prstGeom prst="rect">
                <a:avLst/>
              </a:prstGeom>
              <a:noFill/>
            </p:spPr>
            <p:txBody>
              <a:bodyPr wrap="square" rtlCol="0">
                <a:spAutoFit/>
              </a:bodyPr>
              <a:lstStyle/>
              <a:p>
                <a:pPr algn="ctr"/>
                <a:r>
                  <a:rPr lang="en-US" sz="3200" b="1" dirty="0" smtClean="0">
                    <a:solidFill>
                      <a:schemeClr val="tx1">
                        <a:lumMod val="65000"/>
                        <a:lumOff val="35000"/>
                      </a:schemeClr>
                    </a:solidFill>
                  </a:rPr>
                  <a:t>National</a:t>
                </a:r>
              </a:p>
              <a:p>
                <a:pPr algn="ctr"/>
                <a:r>
                  <a:rPr lang="en-US" sz="3200" b="1" dirty="0" smtClean="0">
                    <a:solidFill>
                      <a:schemeClr val="tx1">
                        <a:lumMod val="65000"/>
                        <a:lumOff val="35000"/>
                      </a:schemeClr>
                    </a:solidFill>
                  </a:rPr>
                  <a:t>Capacities</a:t>
                </a:r>
                <a:endParaRPr lang="en-GB" sz="3200" b="1" dirty="0">
                  <a:solidFill>
                    <a:schemeClr val="tx1">
                      <a:lumMod val="65000"/>
                      <a:lumOff val="35000"/>
                    </a:schemeClr>
                  </a:solidFill>
                </a:endParaRPr>
              </a:p>
            </p:txBody>
          </p:sp>
          <p:sp>
            <p:nvSpPr>
              <p:cNvPr id="12" name="Rectangle 11"/>
              <p:cNvSpPr/>
              <p:nvPr/>
            </p:nvSpPr>
            <p:spPr>
              <a:xfrm>
                <a:off x="3059832" y="3970844"/>
                <a:ext cx="2483767" cy="30777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r>
                  <a:rPr lang="en-US" sz="1400" b="1" i="1" cap="all" dirty="0" smtClean="0">
                    <a:ln w="0"/>
                    <a:solidFill>
                      <a:schemeClr val="tx1">
                        <a:lumMod val="75000"/>
                        <a:lumOff val="25000"/>
                      </a:schemeClr>
                    </a:solidFill>
                    <a:effectLst/>
                  </a:rPr>
                  <a:t>First responders</a:t>
                </a:r>
                <a:endParaRPr lang="en-US" sz="1400" b="1" i="1" cap="all" spc="0" dirty="0">
                  <a:ln w="0"/>
                  <a:solidFill>
                    <a:schemeClr val="tx1">
                      <a:lumMod val="75000"/>
                      <a:lumOff val="25000"/>
                    </a:schemeClr>
                  </a:solidFill>
                  <a:effectLst/>
                </a:endParaRPr>
              </a:p>
            </p:txBody>
          </p:sp>
        </p:grpSp>
        <p:grpSp>
          <p:nvGrpSpPr>
            <p:cNvPr id="5" name="Group 4"/>
            <p:cNvGrpSpPr/>
            <p:nvPr/>
          </p:nvGrpSpPr>
          <p:grpSpPr>
            <a:xfrm>
              <a:off x="1100787" y="4894705"/>
              <a:ext cx="2498595" cy="1029499"/>
              <a:chOff x="1100787" y="4894705"/>
              <a:chExt cx="2498595" cy="1029499"/>
            </a:xfrm>
          </p:grpSpPr>
          <p:sp>
            <p:nvSpPr>
              <p:cNvPr id="6" name="TextBox 5"/>
              <p:cNvSpPr txBox="1"/>
              <p:nvPr/>
            </p:nvSpPr>
            <p:spPr>
              <a:xfrm>
                <a:off x="1100787" y="4894705"/>
                <a:ext cx="2448271" cy="707886"/>
              </a:xfrm>
              <a:prstGeom prst="rect">
                <a:avLst/>
              </a:prstGeom>
              <a:noFill/>
            </p:spPr>
            <p:txBody>
              <a:bodyPr wrap="square" rtlCol="0">
                <a:spAutoFit/>
              </a:bodyPr>
              <a:lstStyle/>
              <a:p>
                <a:pPr algn="ctr"/>
                <a:r>
                  <a:rPr lang="en-US" sz="2000" b="1" dirty="0" smtClean="0">
                    <a:solidFill>
                      <a:schemeClr val="tx1">
                        <a:lumMod val="75000"/>
                        <a:lumOff val="25000"/>
                      </a:schemeClr>
                    </a:solidFill>
                  </a:rPr>
                  <a:t>European Civil Protection Pool</a:t>
                </a:r>
                <a:endParaRPr lang="en-GB" sz="2000" b="1" dirty="0">
                  <a:solidFill>
                    <a:schemeClr val="tx1">
                      <a:lumMod val="75000"/>
                      <a:lumOff val="25000"/>
                    </a:schemeClr>
                  </a:solidFill>
                </a:endParaRPr>
              </a:p>
            </p:txBody>
          </p:sp>
          <p:sp>
            <p:nvSpPr>
              <p:cNvPr id="13" name="Rectangle 12"/>
              <p:cNvSpPr/>
              <p:nvPr/>
            </p:nvSpPr>
            <p:spPr>
              <a:xfrm>
                <a:off x="1115615" y="5616427"/>
                <a:ext cx="2483767" cy="30777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r>
                  <a:rPr lang="en-US" sz="1400" b="1" i="1" cap="all" dirty="0" smtClean="0">
                    <a:ln w="0"/>
                    <a:solidFill>
                      <a:schemeClr val="tx1">
                        <a:lumMod val="75000"/>
                        <a:lumOff val="25000"/>
                      </a:schemeClr>
                    </a:solidFill>
                    <a:effectLst/>
                  </a:rPr>
                  <a:t>Mutual assistance</a:t>
                </a:r>
                <a:endParaRPr lang="en-US" sz="1400" b="1" i="1" cap="all" spc="0" dirty="0">
                  <a:ln w="0"/>
                  <a:solidFill>
                    <a:schemeClr val="tx1">
                      <a:lumMod val="75000"/>
                      <a:lumOff val="25000"/>
                    </a:schemeClr>
                  </a:solidFill>
                  <a:effectLst/>
                </a:endParaRPr>
              </a:p>
            </p:txBody>
          </p:sp>
        </p:grpSp>
        <p:grpSp>
          <p:nvGrpSpPr>
            <p:cNvPr id="8" name="Group 7"/>
            <p:cNvGrpSpPr/>
            <p:nvPr/>
          </p:nvGrpSpPr>
          <p:grpSpPr>
            <a:xfrm>
              <a:off x="5220072" y="5215919"/>
              <a:ext cx="1511217" cy="684416"/>
              <a:chOff x="5220072" y="5215919"/>
              <a:chExt cx="1511217" cy="684416"/>
            </a:xfrm>
          </p:grpSpPr>
          <p:sp>
            <p:nvSpPr>
              <p:cNvPr id="2" name="TextBox 1"/>
              <p:cNvSpPr txBox="1"/>
              <p:nvPr/>
            </p:nvSpPr>
            <p:spPr>
              <a:xfrm>
                <a:off x="5220072" y="5215919"/>
                <a:ext cx="1355234" cy="400110"/>
              </a:xfrm>
              <a:prstGeom prst="rect">
                <a:avLst/>
              </a:prstGeom>
              <a:noFill/>
            </p:spPr>
            <p:txBody>
              <a:bodyPr wrap="square" rtlCol="0">
                <a:spAutoFit/>
              </a:bodyPr>
              <a:lstStyle/>
              <a:p>
                <a:pPr algn="ctr"/>
                <a:r>
                  <a:rPr lang="en-US" sz="2000" b="1" dirty="0" smtClean="0">
                    <a:solidFill>
                      <a:schemeClr val="tx1">
                        <a:lumMod val="75000"/>
                        <a:lumOff val="25000"/>
                      </a:schemeClr>
                    </a:solidFill>
                  </a:rPr>
                  <a:t>rescEU</a:t>
                </a:r>
                <a:endParaRPr lang="en-GB" sz="2000" b="1" dirty="0">
                  <a:solidFill>
                    <a:schemeClr val="tx1">
                      <a:lumMod val="75000"/>
                      <a:lumOff val="25000"/>
                    </a:schemeClr>
                  </a:solidFill>
                </a:endParaRPr>
              </a:p>
            </p:txBody>
          </p:sp>
          <p:sp>
            <p:nvSpPr>
              <p:cNvPr id="14" name="Rectangle 13"/>
              <p:cNvSpPr/>
              <p:nvPr/>
            </p:nvSpPr>
            <p:spPr>
              <a:xfrm>
                <a:off x="5252368" y="5592558"/>
                <a:ext cx="1478921" cy="30777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r>
                  <a:rPr lang="en-US" sz="1400" b="1" i="1" cap="all" dirty="0" smtClean="0">
                    <a:ln w="0"/>
                    <a:solidFill>
                      <a:schemeClr val="tx1">
                        <a:lumMod val="75000"/>
                        <a:lumOff val="25000"/>
                      </a:schemeClr>
                    </a:solidFill>
                    <a:effectLst/>
                  </a:rPr>
                  <a:t>Safety net</a:t>
                </a:r>
                <a:endParaRPr lang="en-US" sz="1400" b="1" i="1" cap="all" spc="0" dirty="0">
                  <a:ln w="0"/>
                  <a:solidFill>
                    <a:schemeClr val="tx1">
                      <a:lumMod val="75000"/>
                      <a:lumOff val="25000"/>
                    </a:schemeClr>
                  </a:solidFill>
                  <a:effectLst/>
                </a:endParaRPr>
              </a:p>
            </p:txBody>
          </p:sp>
        </p:grpSp>
      </p:grpSp>
      <p:sp>
        <p:nvSpPr>
          <p:cNvPr id="17" name="Rectangle 3"/>
          <p:cNvSpPr txBox="1">
            <a:spLocks noChangeArrowheads="1"/>
          </p:cNvSpPr>
          <p:nvPr/>
        </p:nvSpPr>
        <p:spPr bwMode="auto">
          <a:xfrm>
            <a:off x="5872693" y="4573770"/>
            <a:ext cx="2916214" cy="1368152"/>
          </a:xfrm>
          <a:prstGeom prst="rect">
            <a:avLst/>
          </a:prstGeom>
          <a:noFill/>
          <a:ln>
            <a:noFill/>
          </a:ln>
          <a:effectLst/>
          <a:extLst>
            <a:ext uri="{909E8E84-426E-40dd-AFC4-6F175D3DCCD1}">
              <a14:hiddenFill xmlns:a14="http://schemas.microsoft.com/office/drawing/2010/main">
                <a:solidFill>
                  <a:srgbClr val="993366">
                    <a:alpha val="3294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just"/>
            <a:r>
              <a:rPr lang="en-GB" sz="1200" i="1" kern="1200" dirty="0" smtClean="0">
                <a:solidFill>
                  <a:schemeClr val="tx1"/>
                </a:solidFill>
              </a:rPr>
              <a:t>Reserve </a:t>
            </a:r>
            <a:r>
              <a:rPr lang="en-GB" sz="1200" b="0" i="1" kern="1200" dirty="0" smtClean="0">
                <a:solidFill>
                  <a:schemeClr val="tx1"/>
                </a:solidFill>
              </a:rPr>
              <a:t>of civil protection capacities:</a:t>
            </a:r>
          </a:p>
          <a:p>
            <a:pPr marL="644525" indent="-285750" algn="just">
              <a:buFontTx/>
              <a:buChar char="-"/>
            </a:pPr>
            <a:r>
              <a:rPr lang="fr-BE" sz="1200" b="0" i="1" kern="1200" dirty="0" err="1" smtClean="0">
                <a:solidFill>
                  <a:schemeClr val="tx1"/>
                </a:solidFill>
              </a:rPr>
              <a:t>Aerial</a:t>
            </a:r>
            <a:r>
              <a:rPr lang="fr-BE" sz="1200" b="0" i="1" kern="1200" dirty="0" smtClean="0">
                <a:solidFill>
                  <a:schemeClr val="tx1"/>
                </a:solidFill>
              </a:rPr>
              <a:t> </a:t>
            </a:r>
            <a:r>
              <a:rPr lang="fr-BE" sz="1200" b="0" i="1" kern="1200" dirty="0" err="1" smtClean="0">
                <a:solidFill>
                  <a:schemeClr val="tx1"/>
                </a:solidFill>
              </a:rPr>
              <a:t>Firefighting</a:t>
            </a:r>
            <a:r>
              <a:rPr lang="fr-BE" sz="1200" b="0" i="1" kern="1200" dirty="0" smtClean="0">
                <a:solidFill>
                  <a:schemeClr val="tx1"/>
                </a:solidFill>
              </a:rPr>
              <a:t> </a:t>
            </a:r>
            <a:r>
              <a:rPr lang="fr-BE" sz="1200" b="0" i="1" kern="1200" dirty="0" err="1" smtClean="0">
                <a:solidFill>
                  <a:schemeClr val="tx1"/>
                </a:solidFill>
              </a:rPr>
              <a:t>means</a:t>
            </a:r>
            <a:endParaRPr lang="fr-BE" sz="1200" b="0" i="1" kern="1200" dirty="0" smtClean="0">
              <a:solidFill>
                <a:schemeClr val="tx1"/>
              </a:solidFill>
            </a:endParaRPr>
          </a:p>
          <a:p>
            <a:pPr marL="644525" indent="-285750" algn="just">
              <a:buFontTx/>
              <a:buChar char="-"/>
            </a:pPr>
            <a:r>
              <a:rPr lang="fr-BE" sz="1200" b="0" i="1" dirty="0" smtClean="0">
                <a:solidFill>
                  <a:schemeClr val="tx1"/>
                </a:solidFill>
              </a:rPr>
              <a:t>High </a:t>
            </a:r>
            <a:r>
              <a:rPr lang="fr-BE" sz="1200" b="0" i="1" dirty="0" err="1" smtClean="0">
                <a:solidFill>
                  <a:schemeClr val="tx1"/>
                </a:solidFill>
              </a:rPr>
              <a:t>Capacity</a:t>
            </a:r>
            <a:r>
              <a:rPr lang="fr-BE" sz="1200" b="0" i="1" dirty="0" smtClean="0">
                <a:solidFill>
                  <a:schemeClr val="tx1"/>
                </a:solidFill>
              </a:rPr>
              <a:t> </a:t>
            </a:r>
            <a:r>
              <a:rPr lang="fr-BE" sz="1200" b="0" i="1" dirty="0" err="1" smtClean="0">
                <a:solidFill>
                  <a:schemeClr val="tx1"/>
                </a:solidFill>
              </a:rPr>
              <a:t>Pumping</a:t>
            </a:r>
            <a:endParaRPr lang="fr-BE" sz="1200" b="0" i="1" dirty="0" smtClean="0">
              <a:solidFill>
                <a:schemeClr val="tx1"/>
              </a:solidFill>
            </a:endParaRPr>
          </a:p>
          <a:p>
            <a:pPr marL="644525" indent="-285750" algn="just">
              <a:buFontTx/>
              <a:buChar char="-"/>
            </a:pPr>
            <a:r>
              <a:rPr lang="fr-BE" sz="1200" b="0" i="1" dirty="0" err="1" smtClean="0">
                <a:solidFill>
                  <a:schemeClr val="tx1"/>
                </a:solidFill>
              </a:rPr>
              <a:t>Urban</a:t>
            </a:r>
            <a:r>
              <a:rPr lang="fr-BE" sz="1200" b="0" i="1" dirty="0" smtClean="0">
                <a:solidFill>
                  <a:schemeClr val="tx1"/>
                </a:solidFill>
              </a:rPr>
              <a:t> </a:t>
            </a:r>
            <a:r>
              <a:rPr lang="fr-BE" sz="1200" b="0" i="1" dirty="0" err="1" smtClean="0">
                <a:solidFill>
                  <a:schemeClr val="tx1"/>
                </a:solidFill>
              </a:rPr>
              <a:t>Search</a:t>
            </a:r>
            <a:r>
              <a:rPr lang="fr-BE" sz="1200" b="0" i="1" dirty="0" smtClean="0">
                <a:solidFill>
                  <a:schemeClr val="tx1"/>
                </a:solidFill>
              </a:rPr>
              <a:t> and </a:t>
            </a:r>
            <a:r>
              <a:rPr lang="fr-BE" sz="1200" b="0" i="1" dirty="0" err="1" smtClean="0">
                <a:solidFill>
                  <a:schemeClr val="tx1"/>
                </a:solidFill>
              </a:rPr>
              <a:t>Rescue</a:t>
            </a:r>
            <a:endParaRPr lang="fr-BE" sz="1200" b="0" i="1" dirty="0" smtClean="0">
              <a:solidFill>
                <a:schemeClr val="tx1"/>
              </a:solidFill>
            </a:endParaRPr>
          </a:p>
          <a:p>
            <a:pPr marL="644525" indent="-285750" algn="just">
              <a:buFontTx/>
              <a:buChar char="-"/>
            </a:pPr>
            <a:r>
              <a:rPr lang="fr-BE" sz="1200" b="0" i="1" kern="1200" dirty="0" smtClean="0">
                <a:solidFill>
                  <a:schemeClr val="tx1"/>
                </a:solidFill>
              </a:rPr>
              <a:t>Field </a:t>
            </a:r>
            <a:r>
              <a:rPr lang="fr-BE" sz="1200" b="0" i="1" kern="1200" dirty="0" err="1" smtClean="0">
                <a:solidFill>
                  <a:schemeClr val="tx1"/>
                </a:solidFill>
              </a:rPr>
              <a:t>hospital</a:t>
            </a:r>
            <a:r>
              <a:rPr lang="fr-BE" sz="1200" b="0" i="1" kern="1200" dirty="0" smtClean="0">
                <a:solidFill>
                  <a:schemeClr val="tx1"/>
                </a:solidFill>
              </a:rPr>
              <a:t> and emergency </a:t>
            </a:r>
            <a:r>
              <a:rPr lang="fr-BE" sz="1200" b="0" i="1" kern="1200" dirty="0" err="1" smtClean="0">
                <a:solidFill>
                  <a:schemeClr val="tx1"/>
                </a:solidFill>
              </a:rPr>
              <a:t>medical</a:t>
            </a:r>
            <a:r>
              <a:rPr lang="fr-BE" sz="1200" b="0" i="1" kern="1200" dirty="0" smtClean="0">
                <a:solidFill>
                  <a:schemeClr val="tx1"/>
                </a:solidFill>
              </a:rPr>
              <a:t> teams</a:t>
            </a:r>
          </a:p>
          <a:p>
            <a:pPr algn="just"/>
            <a:endParaRPr lang="fr-BE" sz="1200" b="0" i="1" dirty="0" smtClean="0">
              <a:solidFill>
                <a:schemeClr val="tx1"/>
              </a:solidFill>
            </a:endParaRPr>
          </a:p>
          <a:p>
            <a:pPr algn="just"/>
            <a:r>
              <a:rPr lang="fr-BE" sz="1200" b="0" i="1" dirty="0" smtClean="0">
                <a:solidFill>
                  <a:schemeClr val="tx1"/>
                </a:solidFill>
              </a:rPr>
              <a:t>NB: </a:t>
            </a:r>
            <a:r>
              <a:rPr lang="fr-BE" sz="1200" b="0" i="1" dirty="0" err="1" smtClean="0">
                <a:solidFill>
                  <a:schemeClr val="tx1"/>
                </a:solidFill>
              </a:rPr>
              <a:t>Delegated</a:t>
            </a:r>
            <a:r>
              <a:rPr lang="fr-BE" sz="1200" b="0" i="1" dirty="0" smtClean="0">
                <a:solidFill>
                  <a:schemeClr val="tx1"/>
                </a:solidFill>
              </a:rPr>
              <a:t> </a:t>
            </a:r>
            <a:r>
              <a:rPr lang="fr-BE" sz="1200" b="0" i="1" dirty="0" err="1" smtClean="0">
                <a:solidFill>
                  <a:schemeClr val="tx1"/>
                </a:solidFill>
              </a:rPr>
              <a:t>act</a:t>
            </a:r>
            <a:r>
              <a:rPr lang="fr-BE" sz="1200" b="0" i="1" dirty="0" smtClean="0">
                <a:solidFill>
                  <a:schemeClr val="tx1"/>
                </a:solidFill>
              </a:rPr>
              <a:t> to </a:t>
            </a:r>
            <a:r>
              <a:rPr lang="fr-BE" sz="1200" b="0" i="1" dirty="0" err="1" smtClean="0">
                <a:solidFill>
                  <a:schemeClr val="tx1"/>
                </a:solidFill>
              </a:rPr>
              <a:t>revise</a:t>
            </a:r>
            <a:r>
              <a:rPr lang="fr-BE" sz="1200" b="0" i="1" dirty="0" smtClean="0">
                <a:solidFill>
                  <a:schemeClr val="tx1"/>
                </a:solidFill>
              </a:rPr>
              <a:t> composition of </a:t>
            </a:r>
            <a:r>
              <a:rPr lang="fr-BE" sz="1200" b="0" i="1" dirty="0" err="1" smtClean="0">
                <a:solidFill>
                  <a:schemeClr val="tx1"/>
                </a:solidFill>
              </a:rPr>
              <a:t>rescEU</a:t>
            </a:r>
            <a:endParaRPr lang="en-GB" sz="1200" b="0" i="1" dirty="0">
              <a:solidFill>
                <a:schemeClr val="tx1"/>
              </a:solidFill>
            </a:endParaRPr>
          </a:p>
          <a:p>
            <a:pPr algn="just"/>
            <a:endParaRPr lang="fr-BE" sz="1400" b="0" i="1" kern="1200" dirty="0" smtClean="0"/>
          </a:p>
        </p:txBody>
      </p:sp>
      <p:sp>
        <p:nvSpPr>
          <p:cNvPr id="16" name="Right Arrow 15"/>
          <p:cNvSpPr/>
          <p:nvPr/>
        </p:nvSpPr>
        <p:spPr bwMode="auto">
          <a:xfrm rot="20062944">
            <a:off x="5753248" y="4946569"/>
            <a:ext cx="360040" cy="250871"/>
          </a:xfrm>
          <a:prstGeom prst="rightArrow">
            <a:avLst/>
          </a:prstGeom>
          <a:solidFill>
            <a:schemeClr val="tx2"/>
          </a:solidFill>
          <a:ln>
            <a:noFill/>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val="14464707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p:cNvSpPr txBox="1">
            <a:spLocks noChangeArrowheads="1"/>
          </p:cNvSpPr>
          <p:nvPr/>
        </p:nvSpPr>
        <p:spPr bwMode="auto">
          <a:xfrm>
            <a:off x="4211960" y="3686348"/>
            <a:ext cx="3938781" cy="1368152"/>
          </a:xfrm>
          <a:prstGeom prst="rect">
            <a:avLst/>
          </a:prstGeom>
          <a:noFill/>
          <a:ln>
            <a:noFill/>
          </a:ln>
          <a:effectLst/>
          <a:extLst>
            <a:ext uri="{909E8E84-426E-40dd-AFC4-6F175D3DCCD1}">
              <a14:hiddenFill xmlns:a14="http://schemas.microsoft.com/office/drawing/2010/main">
                <a:solidFill>
                  <a:srgbClr val="993366">
                    <a:alpha val="3294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just"/>
            <a:r>
              <a:rPr lang="en-GB" sz="1400" b="0" i="1" kern="1200" dirty="0" smtClean="0"/>
              <a:t>Comparison of European Structural and Investment funds (€ </a:t>
            </a:r>
            <a:r>
              <a:rPr lang="en-GB" sz="1400" i="1" kern="1200" dirty="0" smtClean="0"/>
              <a:t>11.7 </a:t>
            </a:r>
            <a:r>
              <a:rPr lang="en-GB" sz="1400" i="1" dirty="0" smtClean="0"/>
              <a:t>B</a:t>
            </a:r>
            <a:r>
              <a:rPr lang="en-GB" sz="1400" i="1" dirty="0"/>
              <a:t>n</a:t>
            </a:r>
            <a:r>
              <a:rPr lang="en-GB" sz="1400" i="1" kern="1200" dirty="0" smtClean="0"/>
              <a:t>.</a:t>
            </a:r>
            <a:r>
              <a:rPr lang="en-GB" sz="1400" b="0" i="1" kern="1200" dirty="0" smtClean="0"/>
              <a:t>) and UCPM funds (€ 241 mil.) related to preventio</a:t>
            </a:r>
            <a:r>
              <a:rPr lang="en-GB" sz="1400" b="0" i="1" dirty="0" smtClean="0"/>
              <a:t>n and preparedness during 2014-2020</a:t>
            </a:r>
            <a:endParaRPr lang="en-GB" sz="1400" b="0" i="1" kern="1200" dirty="0"/>
          </a:p>
        </p:txBody>
      </p:sp>
      <p:grpSp>
        <p:nvGrpSpPr>
          <p:cNvPr id="16" name="Group 15"/>
          <p:cNvGrpSpPr/>
          <p:nvPr/>
        </p:nvGrpSpPr>
        <p:grpSpPr>
          <a:xfrm>
            <a:off x="1085235" y="6015383"/>
            <a:ext cx="1940468" cy="576411"/>
            <a:chOff x="4644008" y="3140968"/>
            <a:chExt cx="1940468" cy="576411"/>
          </a:xfrm>
        </p:grpSpPr>
        <p:sp>
          <p:nvSpPr>
            <p:cNvPr id="17" name="Rectangle 3"/>
            <p:cNvSpPr txBox="1">
              <a:spLocks noChangeArrowheads="1"/>
            </p:cNvSpPr>
            <p:nvPr/>
          </p:nvSpPr>
          <p:spPr bwMode="auto">
            <a:xfrm>
              <a:off x="4644008" y="3140968"/>
              <a:ext cx="1940468" cy="576411"/>
            </a:xfrm>
            <a:prstGeom prst="rect">
              <a:avLst/>
            </a:prstGeom>
            <a:noFill/>
            <a:ln>
              <a:noFill/>
            </a:ln>
            <a:effectLst/>
            <a:extLst>
              <a:ext uri="{909E8E84-426E-40dd-AFC4-6F175D3DCCD1}">
                <a14:hiddenFill xmlns:a14="http://schemas.microsoft.com/office/drawing/2010/main">
                  <a:solidFill>
                    <a:srgbClr val="993366">
                      <a:alpha val="3294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sz="900" dirty="0"/>
                <a:t>= </a:t>
              </a:r>
              <a:r>
                <a:rPr lang="en-GB" sz="900" dirty="0" smtClean="0"/>
                <a:t>100 </a:t>
              </a:r>
              <a:r>
                <a:rPr lang="en-GB" sz="900" dirty="0"/>
                <a:t>mil</a:t>
              </a:r>
              <a:r>
                <a:rPr lang="en-GB" sz="900" dirty="0" smtClean="0"/>
                <a:t>. ESI Funds</a:t>
              </a:r>
            </a:p>
            <a:p>
              <a:endParaRPr lang="fr-BE" sz="900" dirty="0"/>
            </a:p>
            <a:p>
              <a:r>
                <a:rPr lang="en-GB" sz="900" dirty="0"/>
                <a:t>= 100 mil. </a:t>
              </a:r>
              <a:r>
                <a:rPr lang="en-GB" sz="900" dirty="0" smtClean="0"/>
                <a:t>UCPM</a:t>
              </a:r>
              <a:endParaRPr lang="en-GB" sz="900" dirty="0"/>
            </a:p>
          </p:txBody>
        </p:sp>
        <p:grpSp>
          <p:nvGrpSpPr>
            <p:cNvPr id="18" name="Group 17"/>
            <p:cNvGrpSpPr/>
            <p:nvPr/>
          </p:nvGrpSpPr>
          <p:grpSpPr>
            <a:xfrm>
              <a:off x="4774307" y="3209319"/>
              <a:ext cx="257175" cy="508060"/>
              <a:chOff x="4544565" y="2264111"/>
              <a:chExt cx="257175" cy="508060"/>
            </a:xfrm>
          </p:grpSpPr>
          <p:pic>
            <p:nvPicPr>
              <p:cNvPr id="19" name="Picture 18"/>
              <p:cNvPicPr/>
              <p:nvPr/>
            </p:nvPicPr>
            <p:blipFill rotWithShape="1">
              <a:blip r:embed="rId3" cstate="print">
                <a:extLst>
                  <a:ext uri="{28A0092B-C50C-407E-A947-70E740481C1C}">
                    <a14:useLocalDpi xmlns:a14="http://schemas.microsoft.com/office/drawing/2010/main" val="0"/>
                  </a:ext>
                </a:extLst>
              </a:blip>
              <a:srcRect l="37454" t="58706" r="61075" b="37971"/>
              <a:stretch/>
            </p:blipFill>
            <p:spPr bwMode="auto">
              <a:xfrm>
                <a:off x="4572000" y="2264111"/>
                <a:ext cx="202307" cy="257175"/>
              </a:xfrm>
              <a:prstGeom prst="rect">
                <a:avLst/>
              </a:prstGeom>
              <a:ln>
                <a:noFill/>
              </a:ln>
              <a:extLst>
                <a:ext uri="{53640926-AAD7-44d8-BBD7-CCE9431645EC}">
                  <a14:shadowObscured xmlns:a14="http://schemas.microsoft.com/office/drawing/2010/main"/>
                </a:ext>
              </a:extLst>
            </p:spPr>
          </p:pic>
          <p:pic>
            <p:nvPicPr>
              <p:cNvPr id="20" name="Picture 19"/>
              <p:cNvPicPr/>
              <p:nvPr/>
            </p:nvPicPr>
            <p:blipFill rotWithShape="1">
              <a:blip r:embed="rId3" cstate="print">
                <a:extLst>
                  <a:ext uri="{28A0092B-C50C-407E-A947-70E740481C1C}">
                    <a14:useLocalDpi xmlns:a14="http://schemas.microsoft.com/office/drawing/2010/main" val="0"/>
                  </a:ext>
                </a:extLst>
              </a:blip>
              <a:srcRect l="60106" t="58741" r="38025" b="38182"/>
              <a:stretch/>
            </p:blipFill>
            <p:spPr bwMode="auto">
              <a:xfrm>
                <a:off x="4544565" y="2534046"/>
                <a:ext cx="257175" cy="238125"/>
              </a:xfrm>
              <a:prstGeom prst="rect">
                <a:avLst/>
              </a:prstGeom>
              <a:ln>
                <a:noFill/>
              </a:ln>
              <a:extLst>
                <a:ext uri="{53640926-AAD7-44d8-BBD7-CCE9431645EC}">
                  <a14:shadowObscured xmlns:a14="http://schemas.microsoft.com/office/drawing/2010/main"/>
                </a:ext>
              </a:extLst>
            </p:spPr>
          </p:pic>
        </p:grpSp>
      </p:grpSp>
      <p:sp>
        <p:nvSpPr>
          <p:cNvPr id="21" name="Rectangle 3"/>
          <p:cNvSpPr>
            <a:spLocks noGrp="1" noChangeArrowheads="1"/>
          </p:cNvSpPr>
          <p:nvPr>
            <p:ph type="title"/>
          </p:nvPr>
        </p:nvSpPr>
        <p:spPr>
          <a:xfrm>
            <a:off x="251519" y="1277213"/>
            <a:ext cx="8606979" cy="576411"/>
          </a:xfrm>
          <a:extLst>
            <a:ext uri="{909E8E84-426E-40dd-AFC4-6F175D3DCCD1}">
              <a14:hiddenFill xmlns:a14="http://schemas.microsoft.com/office/drawing/2010/main">
                <a:solidFill>
                  <a:srgbClr val="993366">
                    <a:alpha val="32941"/>
                  </a:srgbClr>
                </a:solidFill>
              </a14:hiddenFill>
            </a:ext>
          </a:extLst>
        </p:spPr>
        <p:txBody>
          <a:bodyPr/>
          <a:lstStyle/>
          <a:p>
            <a:r>
              <a:rPr lang="en-GB" sz="2000" dirty="0"/>
              <a:t>Strengthening complementarity with other EU policies</a:t>
            </a:r>
            <a:endParaRPr lang="en-GB" sz="2000" kern="1200" dirty="0">
              <a:solidFill>
                <a:srgbClr val="FFD624"/>
              </a:solidFill>
            </a:endParaRPr>
          </a:p>
        </p:txBody>
      </p:sp>
      <p:pic>
        <p:nvPicPr>
          <p:cNvPr id="24" name="Picture 4" descr="Imagen relacionada"/>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14528" y="3947173"/>
            <a:ext cx="109476" cy="10947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381" t="24691" r="56826" b="32708"/>
          <a:stretch/>
        </p:blipFill>
        <p:spPr bwMode="auto">
          <a:xfrm>
            <a:off x="320930" y="2118303"/>
            <a:ext cx="3891030" cy="361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3"/>
          <p:cNvSpPr txBox="1">
            <a:spLocks noChangeArrowheads="1"/>
          </p:cNvSpPr>
          <p:nvPr/>
        </p:nvSpPr>
        <p:spPr bwMode="auto">
          <a:xfrm>
            <a:off x="5148063" y="5414539"/>
            <a:ext cx="3885277" cy="1115777"/>
          </a:xfrm>
          <a:prstGeom prst="rect">
            <a:avLst/>
          </a:prstGeom>
          <a:noFill/>
          <a:ln>
            <a:noFill/>
          </a:ln>
          <a:effectLst/>
          <a:extLst>
            <a:ext uri="{909E8E84-426E-40dd-AFC4-6F175D3DCCD1}">
              <a14:hiddenFill xmlns:a14="http://schemas.microsoft.com/office/drawing/2010/main">
                <a:solidFill>
                  <a:srgbClr val="993366">
                    <a:alpha val="3294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just"/>
            <a:r>
              <a:rPr lang="fr-BE" sz="1200" i="1" kern="1200" dirty="0" smtClean="0"/>
              <a:t>€8 </a:t>
            </a:r>
            <a:r>
              <a:rPr lang="fr-BE" sz="1200" i="1" kern="1200" dirty="0" err="1" smtClean="0"/>
              <a:t>Bn</a:t>
            </a:r>
            <a:r>
              <a:rPr lang="fr-BE" sz="1200" i="1" kern="1200" dirty="0" smtClean="0"/>
              <a:t>. | </a:t>
            </a:r>
            <a:r>
              <a:rPr lang="fr-BE" sz="1200" b="0" i="1" kern="1200" dirty="0" err="1" smtClean="0"/>
              <a:t>Climate</a:t>
            </a:r>
            <a:r>
              <a:rPr lang="fr-BE" sz="1200" b="0" i="1" kern="1200" dirty="0" smtClean="0"/>
              <a:t> change adaptation and </a:t>
            </a:r>
            <a:r>
              <a:rPr lang="fr-BE" sz="1200" b="0" i="1" kern="1200" dirty="0" err="1" smtClean="0"/>
              <a:t>disaster</a:t>
            </a:r>
            <a:r>
              <a:rPr lang="fr-BE" sz="1200" b="0" i="1" kern="1200" dirty="0" smtClean="0"/>
              <a:t> </a:t>
            </a:r>
            <a:r>
              <a:rPr lang="fr-BE" sz="1200" b="0" i="1" kern="1200" dirty="0" err="1" smtClean="0"/>
              <a:t>prevention</a:t>
            </a:r>
            <a:r>
              <a:rPr lang="fr-BE" sz="1200" b="0" i="1" kern="1200" dirty="0" smtClean="0"/>
              <a:t> (</a:t>
            </a:r>
            <a:r>
              <a:rPr lang="fr-BE" sz="1200" b="0" i="1" kern="1200" dirty="0" err="1" smtClean="0"/>
              <a:t>Cohesion</a:t>
            </a:r>
            <a:r>
              <a:rPr lang="fr-BE" sz="1200" b="0" i="1" kern="1200" dirty="0" smtClean="0"/>
              <a:t> Policy)</a:t>
            </a:r>
          </a:p>
          <a:p>
            <a:pPr algn="just"/>
            <a:r>
              <a:rPr lang="fr-BE" sz="1200" i="1" dirty="0" smtClean="0"/>
              <a:t>€2.3 </a:t>
            </a:r>
            <a:r>
              <a:rPr lang="fr-BE" sz="1200" i="1" dirty="0" err="1" smtClean="0"/>
              <a:t>Bn</a:t>
            </a:r>
            <a:r>
              <a:rPr lang="fr-BE" sz="1200" i="1" dirty="0" smtClean="0"/>
              <a:t>. | </a:t>
            </a:r>
            <a:r>
              <a:rPr lang="fr-BE" sz="1200" b="0" i="1" dirty="0" err="1" smtClean="0"/>
              <a:t>Forestry</a:t>
            </a:r>
            <a:r>
              <a:rPr lang="fr-BE" sz="1200" b="0" i="1" dirty="0" smtClean="0"/>
              <a:t> </a:t>
            </a:r>
            <a:r>
              <a:rPr lang="fr-BE" sz="1200" b="0" i="1" dirty="0" err="1" smtClean="0"/>
              <a:t>measures</a:t>
            </a:r>
            <a:r>
              <a:rPr lang="fr-BE" sz="1200" b="0" i="1" dirty="0" smtClean="0"/>
              <a:t> (</a:t>
            </a:r>
            <a:r>
              <a:rPr lang="fr-BE" sz="1200" b="0" i="1" dirty="0" err="1" smtClean="0"/>
              <a:t>European</a:t>
            </a:r>
            <a:r>
              <a:rPr lang="fr-BE" sz="1200" b="0" i="1" dirty="0" smtClean="0"/>
              <a:t> Agricultural </a:t>
            </a:r>
            <a:r>
              <a:rPr lang="fr-BE" sz="1200" b="0" i="1" dirty="0" err="1" smtClean="0"/>
              <a:t>Fund</a:t>
            </a:r>
            <a:r>
              <a:rPr lang="fr-BE" sz="1200" b="0" i="1" dirty="0" smtClean="0"/>
              <a:t> for Rural </a:t>
            </a:r>
            <a:r>
              <a:rPr lang="fr-BE" sz="1200" b="0" i="1" dirty="0" err="1" smtClean="0"/>
              <a:t>Development</a:t>
            </a:r>
            <a:r>
              <a:rPr lang="fr-BE" sz="1200" b="0" i="1" dirty="0" smtClean="0"/>
              <a:t>)</a:t>
            </a:r>
          </a:p>
          <a:p>
            <a:pPr algn="just"/>
            <a:r>
              <a:rPr lang="fr-BE" sz="1200" i="1" kern="1200" dirty="0" smtClean="0"/>
              <a:t>€1.4 </a:t>
            </a:r>
            <a:r>
              <a:rPr lang="fr-BE" sz="1200" i="1" kern="1200" dirty="0" err="1" smtClean="0"/>
              <a:t>Bn</a:t>
            </a:r>
            <a:r>
              <a:rPr lang="fr-BE" sz="1200" i="1" kern="1200" dirty="0" smtClean="0"/>
              <a:t>. | </a:t>
            </a:r>
            <a:r>
              <a:rPr lang="fr-BE" sz="1200" b="0" i="1" kern="1200" dirty="0" err="1" smtClean="0"/>
              <a:t>Recovery</a:t>
            </a:r>
            <a:r>
              <a:rPr lang="fr-BE" sz="1200" b="0" i="1" kern="1200" dirty="0" smtClean="0"/>
              <a:t> (EU </a:t>
            </a:r>
            <a:r>
              <a:rPr lang="fr-BE" sz="1200" b="0" i="1" kern="1200" dirty="0" err="1" smtClean="0"/>
              <a:t>Solidarity</a:t>
            </a:r>
            <a:r>
              <a:rPr lang="fr-BE" sz="1200" b="0" i="1" kern="1200" dirty="0" smtClean="0"/>
              <a:t> </a:t>
            </a:r>
            <a:r>
              <a:rPr lang="fr-BE" sz="1200" b="0" i="1" kern="1200" dirty="0" err="1" smtClean="0"/>
              <a:t>Fund</a:t>
            </a:r>
            <a:r>
              <a:rPr lang="fr-BE" sz="1200" b="0" i="1" kern="1200" dirty="0" smtClean="0"/>
              <a:t>)</a:t>
            </a:r>
            <a:endParaRPr lang="en-GB" sz="1200" b="0" i="1" kern="1200" dirty="0"/>
          </a:p>
        </p:txBody>
      </p:sp>
      <p:pic>
        <p:nvPicPr>
          <p:cNvPr id="13" name="Picture 2" descr="Imagen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052" y="5672458"/>
            <a:ext cx="648072" cy="64807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8150741" y="4149080"/>
            <a:ext cx="288032" cy="1265459"/>
            <a:chOff x="8381100" y="4056649"/>
            <a:chExt cx="288032" cy="993995"/>
          </a:xfrm>
        </p:grpSpPr>
        <p:cxnSp>
          <p:nvCxnSpPr>
            <p:cNvPr id="4" name="Straight Connector 3"/>
            <p:cNvCxnSpPr/>
            <p:nvPr/>
          </p:nvCxnSpPr>
          <p:spPr bwMode="auto">
            <a:xfrm>
              <a:off x="8381100" y="4056649"/>
              <a:ext cx="288032"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p:cNvCxnSpPr/>
            <p:nvPr/>
          </p:nvCxnSpPr>
          <p:spPr bwMode="auto">
            <a:xfrm>
              <a:off x="8669132" y="4056649"/>
              <a:ext cx="0" cy="993995"/>
            </a:xfrm>
            <a:prstGeom prst="straightConnector1">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2" name="Rectangle 3"/>
          <p:cNvSpPr txBox="1">
            <a:spLocks noChangeArrowheads="1"/>
          </p:cNvSpPr>
          <p:nvPr/>
        </p:nvSpPr>
        <p:spPr bwMode="auto">
          <a:xfrm>
            <a:off x="1085235" y="5596838"/>
            <a:ext cx="1810169" cy="439503"/>
          </a:xfrm>
          <a:prstGeom prst="rect">
            <a:avLst/>
          </a:prstGeom>
          <a:noFill/>
          <a:ln>
            <a:noFill/>
          </a:ln>
          <a:effectLst/>
          <a:extLst>
            <a:ext uri="{909E8E84-426E-40dd-AFC4-6F175D3DCCD1}">
              <a14:hiddenFill xmlns:a14="http://schemas.microsoft.com/office/drawing/2010/main">
                <a:solidFill>
                  <a:srgbClr val="993366">
                    <a:alpha val="3294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GB" sz="1100" kern="1200" dirty="0" smtClean="0">
                <a:solidFill>
                  <a:schemeClr val="tx1"/>
                </a:solidFill>
              </a:rPr>
              <a:t>Ratio 1:48.5</a:t>
            </a:r>
            <a:endParaRPr lang="en-GB" sz="1100" kern="1200" dirty="0">
              <a:solidFill>
                <a:schemeClr val="tx1"/>
              </a:solidFill>
            </a:endParaRPr>
          </a:p>
        </p:txBody>
      </p:sp>
    </p:spTree>
    <p:extLst>
      <p:ext uri="{BB962C8B-B14F-4D97-AF65-F5344CB8AC3E}">
        <p14:creationId xmlns:p14="http://schemas.microsoft.com/office/powerpoint/2010/main" val="25455957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1340768"/>
            <a:ext cx="7632848" cy="70788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r>
              <a:rPr lang="en-US" sz="4000" b="1" cap="all" dirty="0" smtClean="0">
                <a:ln w="0">
                  <a:noFill/>
                </a:ln>
                <a:solidFill>
                  <a:srgbClr val="00B050"/>
                </a:solidFill>
                <a:effectLst/>
              </a:rPr>
              <a:t> </a:t>
            </a:r>
            <a:r>
              <a:rPr lang="en-US" sz="2400" b="1" cap="all" dirty="0" smtClean="0">
                <a:ln w="0">
                  <a:noFill/>
                </a:ln>
                <a:solidFill>
                  <a:srgbClr val="00B050"/>
                </a:solidFill>
                <a:effectLst/>
              </a:rPr>
              <a:t>Administrative simplification</a:t>
            </a:r>
            <a:endParaRPr lang="en-US" sz="2400" b="1" cap="all" spc="0" dirty="0">
              <a:ln w="0">
                <a:noFill/>
              </a:ln>
              <a:solidFill>
                <a:srgbClr val="00B050"/>
              </a:solidFill>
              <a:effectLst/>
            </a:endParaRPr>
          </a:p>
        </p:txBody>
      </p:sp>
      <p:sp>
        <p:nvSpPr>
          <p:cNvPr id="13" name="Rectangle 12"/>
          <p:cNvSpPr/>
          <p:nvPr/>
        </p:nvSpPr>
        <p:spPr>
          <a:xfrm>
            <a:off x="503878" y="2204864"/>
            <a:ext cx="4280339" cy="369332"/>
          </a:xfrm>
          <a:prstGeom prst="rect">
            <a:avLst/>
          </a:prstGeom>
          <a:noFill/>
          <a:ln>
            <a:noFill/>
          </a:ln>
          <a:effectLst/>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800" b="1" cap="all" spc="0" dirty="0" smtClean="0">
                <a:ln w="0"/>
                <a:solidFill>
                  <a:schemeClr val="tx1"/>
                </a:solidFill>
                <a:effectLst/>
              </a:rPr>
              <a:t>A less complex SET OF RULES</a:t>
            </a:r>
            <a:endParaRPr lang="en-US" sz="1800" b="1" cap="all" spc="0" dirty="0">
              <a:ln w="0"/>
              <a:solidFill>
                <a:schemeClr val="tx1"/>
              </a:solidFill>
              <a:effectLst/>
            </a:endParaRPr>
          </a:p>
        </p:txBody>
      </p:sp>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209" t="42461" r="51575" b="27124"/>
          <a:stretch/>
        </p:blipFill>
        <p:spPr bwMode="auto">
          <a:xfrm>
            <a:off x="611560" y="2852936"/>
            <a:ext cx="3220359"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9841" t="69718" r="57143" b="9824"/>
          <a:stretch/>
        </p:blipFill>
        <p:spPr bwMode="auto">
          <a:xfrm>
            <a:off x="5220072" y="2852936"/>
            <a:ext cx="2380343" cy="210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445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764704"/>
            <a:ext cx="8229600" cy="936625"/>
          </a:xfrm>
        </p:spPr>
        <p:txBody>
          <a:bodyPr/>
          <a:lstStyle/>
          <a:p>
            <a:r>
              <a:rPr lang="fr-BE" dirty="0" smtClean="0"/>
              <a:t>Knowledge Network</a:t>
            </a:r>
            <a:endParaRPr lang="en-GB" dirty="0"/>
          </a:p>
        </p:txBody>
      </p:sp>
      <p:sp>
        <p:nvSpPr>
          <p:cNvPr id="13" name="Rectangle 3"/>
          <p:cNvSpPr txBox="1">
            <a:spLocks noChangeArrowheads="1"/>
          </p:cNvSpPr>
          <p:nvPr/>
        </p:nvSpPr>
        <p:spPr bwMode="auto">
          <a:xfrm>
            <a:off x="467544" y="1484784"/>
            <a:ext cx="8280920" cy="5373216"/>
          </a:xfrm>
          <a:prstGeom prst="rect">
            <a:avLst/>
          </a:prstGeom>
          <a:noFill/>
          <a:ln>
            <a:noFill/>
          </a:ln>
          <a:effectLst/>
          <a:extLst>
            <a:ext uri="{909E8E84-426E-40dd-AFC4-6F175D3DCCD1}">
              <a14:hiddenFill xmlns:a14="http://schemas.microsoft.com/office/drawing/2010/main">
                <a:solidFill>
                  <a:srgbClr val="993366">
                    <a:alpha val="3294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de-DE" sz="1600" b="0" dirty="0"/>
              <a:t>D</a:t>
            </a:r>
            <a:r>
              <a:rPr lang="de-DE" sz="1600" b="0" dirty="0" smtClean="0"/>
              <a:t>evelopment </a:t>
            </a:r>
            <a:r>
              <a:rPr lang="de-DE" sz="1600" b="0" dirty="0" err="1"/>
              <a:t>of</a:t>
            </a:r>
            <a:r>
              <a:rPr lang="de-DE" sz="1600" b="0" dirty="0"/>
              <a:t> a </a:t>
            </a:r>
            <a:r>
              <a:rPr lang="de-DE" sz="1600" b="0" dirty="0" err="1"/>
              <a:t>dedicated</a:t>
            </a:r>
            <a:r>
              <a:rPr lang="de-DE" sz="1600" b="0" dirty="0"/>
              <a:t> European </a:t>
            </a:r>
            <a:r>
              <a:rPr lang="de-DE" sz="1600" b="0" dirty="0" err="1"/>
              <a:t>Civil</a:t>
            </a:r>
            <a:r>
              <a:rPr lang="de-DE" sz="1600" b="0" dirty="0"/>
              <a:t> </a:t>
            </a:r>
            <a:r>
              <a:rPr lang="de-DE" sz="1600" b="0" dirty="0" err="1"/>
              <a:t>Protection</a:t>
            </a:r>
            <a:r>
              <a:rPr lang="de-DE" sz="1600" b="0" dirty="0"/>
              <a:t> </a:t>
            </a:r>
            <a:r>
              <a:rPr lang="de-DE" sz="1600" b="0" dirty="0" err="1"/>
              <a:t>Knowledge</a:t>
            </a:r>
            <a:r>
              <a:rPr lang="de-DE" sz="1600" b="0" dirty="0"/>
              <a:t> Network</a:t>
            </a:r>
            <a:r>
              <a:rPr lang="de-DE" sz="1600" b="0" dirty="0" smtClean="0"/>
              <a:t>, </a:t>
            </a:r>
          </a:p>
          <a:p>
            <a:endParaRPr lang="de-DE" sz="1600" b="0" dirty="0"/>
          </a:p>
          <a:p>
            <a:r>
              <a:rPr lang="de-DE" sz="1600" b="0" dirty="0" err="1" smtClean="0"/>
              <a:t>Aims</a:t>
            </a:r>
            <a:r>
              <a:rPr lang="de-DE" sz="1600" b="0" dirty="0" smtClean="0"/>
              <a:t>: </a:t>
            </a:r>
          </a:p>
          <a:p>
            <a:pPr marL="530225" indent="-171450">
              <a:buFontTx/>
              <a:buChar char="-"/>
            </a:pPr>
            <a:r>
              <a:rPr lang="de-DE" sz="1600" b="0" dirty="0" err="1" smtClean="0"/>
              <a:t>reinforce</a:t>
            </a:r>
            <a:r>
              <a:rPr lang="de-DE" sz="1600" b="0" dirty="0" smtClean="0"/>
              <a:t> </a:t>
            </a:r>
            <a:r>
              <a:rPr lang="de-DE" sz="1600" b="0" dirty="0" err="1"/>
              <a:t>the</a:t>
            </a:r>
            <a:r>
              <a:rPr lang="de-DE" sz="1600" b="0" dirty="0"/>
              <a:t> </a:t>
            </a:r>
            <a:r>
              <a:rPr lang="de-DE" sz="1600" b="0" dirty="0" err="1"/>
              <a:t>training</a:t>
            </a:r>
            <a:r>
              <a:rPr lang="de-DE" sz="1600" b="0" dirty="0"/>
              <a:t> </a:t>
            </a:r>
            <a:r>
              <a:rPr lang="de-DE" sz="1600" b="0" dirty="0" err="1"/>
              <a:t>component</a:t>
            </a:r>
            <a:r>
              <a:rPr lang="de-DE" sz="1600" b="0" dirty="0"/>
              <a:t> </a:t>
            </a:r>
            <a:r>
              <a:rPr lang="de-DE" sz="1600" b="0" dirty="0" err="1"/>
              <a:t>of</a:t>
            </a:r>
            <a:r>
              <a:rPr lang="de-DE" sz="1600" b="0" dirty="0"/>
              <a:t> </a:t>
            </a:r>
            <a:r>
              <a:rPr lang="de-DE" sz="1600" b="0" dirty="0" err="1"/>
              <a:t>the</a:t>
            </a:r>
            <a:r>
              <a:rPr lang="de-DE" sz="1600" b="0" dirty="0"/>
              <a:t> </a:t>
            </a:r>
            <a:r>
              <a:rPr lang="de-DE" sz="1600" b="0" dirty="0" err="1"/>
              <a:t>Union's</a:t>
            </a:r>
            <a:r>
              <a:rPr lang="de-DE" sz="1600" b="0" dirty="0"/>
              <a:t> </a:t>
            </a:r>
            <a:r>
              <a:rPr lang="de-DE" sz="1600" b="0" dirty="0" err="1"/>
              <a:t>Civil</a:t>
            </a:r>
            <a:r>
              <a:rPr lang="de-DE" sz="1600" b="0" dirty="0"/>
              <a:t> </a:t>
            </a:r>
            <a:r>
              <a:rPr lang="de-DE" sz="1600" b="0" dirty="0" err="1"/>
              <a:t>Protection</a:t>
            </a:r>
            <a:r>
              <a:rPr lang="de-DE" sz="1600" b="0" dirty="0"/>
              <a:t> </a:t>
            </a:r>
            <a:r>
              <a:rPr lang="de-DE" sz="1600" b="0" dirty="0" err="1"/>
              <a:t>Mechanism</a:t>
            </a:r>
            <a:r>
              <a:rPr lang="de-DE" sz="1600" b="0" dirty="0"/>
              <a:t>, </a:t>
            </a:r>
            <a:r>
              <a:rPr lang="de-DE" sz="1600" b="0" dirty="0" err="1"/>
              <a:t>based</a:t>
            </a:r>
            <a:r>
              <a:rPr lang="de-DE" sz="1600" b="0" dirty="0"/>
              <a:t> </a:t>
            </a:r>
            <a:r>
              <a:rPr lang="de-DE" sz="1600" b="0" dirty="0" err="1"/>
              <a:t>around</a:t>
            </a:r>
            <a:r>
              <a:rPr lang="de-DE" sz="1600" b="0" dirty="0"/>
              <a:t> </a:t>
            </a:r>
            <a:r>
              <a:rPr lang="de-DE" sz="1600" b="0" dirty="0" err="1"/>
              <a:t>close</a:t>
            </a:r>
            <a:r>
              <a:rPr lang="de-DE" sz="1600" b="0" dirty="0"/>
              <a:t> </a:t>
            </a:r>
            <a:r>
              <a:rPr lang="de-DE" sz="1600" b="0" dirty="0" err="1"/>
              <a:t>cooperation</a:t>
            </a:r>
            <a:r>
              <a:rPr lang="de-DE" sz="1600" b="0" dirty="0"/>
              <a:t> </a:t>
            </a:r>
            <a:r>
              <a:rPr lang="de-DE" sz="1600" b="0" dirty="0" err="1"/>
              <a:t>with</a:t>
            </a:r>
            <a:r>
              <a:rPr lang="de-DE" sz="1600" b="0" dirty="0"/>
              <a:t> </a:t>
            </a:r>
            <a:r>
              <a:rPr lang="de-DE" sz="1600" b="0" dirty="0" err="1"/>
              <a:t>the</a:t>
            </a:r>
            <a:r>
              <a:rPr lang="de-DE" sz="1600" b="0" dirty="0"/>
              <a:t> relevant national </a:t>
            </a:r>
            <a:r>
              <a:rPr lang="de-DE" sz="1600" b="0" dirty="0" err="1"/>
              <a:t>structures</a:t>
            </a:r>
            <a:r>
              <a:rPr lang="de-DE" sz="1600" b="0" dirty="0"/>
              <a:t> on </a:t>
            </a:r>
            <a:r>
              <a:rPr lang="de-DE" sz="1600" b="0" dirty="0" err="1"/>
              <a:t>the</a:t>
            </a:r>
            <a:r>
              <a:rPr lang="de-DE" sz="1600" b="0" dirty="0"/>
              <a:t> matter. </a:t>
            </a:r>
            <a:endParaRPr lang="de-DE" sz="1600" b="0" dirty="0" smtClean="0"/>
          </a:p>
          <a:p>
            <a:pPr marL="530225" indent="-171450">
              <a:buFontTx/>
              <a:buChar char="-"/>
            </a:pPr>
            <a:r>
              <a:rPr lang="de-DE" sz="1600" b="0" dirty="0" err="1" smtClean="0"/>
              <a:t>strengthen</a:t>
            </a:r>
            <a:r>
              <a:rPr lang="de-DE" sz="1600" b="0" dirty="0" smtClean="0"/>
              <a:t> </a:t>
            </a:r>
            <a:r>
              <a:rPr lang="de-DE" sz="1600" b="0" dirty="0" err="1"/>
              <a:t>the</a:t>
            </a:r>
            <a:r>
              <a:rPr lang="de-DE" sz="1600" b="0" dirty="0"/>
              <a:t> </a:t>
            </a:r>
            <a:r>
              <a:rPr lang="de-DE" sz="1600" b="0" dirty="0" err="1"/>
              <a:t>efficiency</a:t>
            </a:r>
            <a:r>
              <a:rPr lang="de-DE" sz="1600" b="0" dirty="0"/>
              <a:t> </a:t>
            </a:r>
            <a:r>
              <a:rPr lang="de-DE" sz="1600" b="0" dirty="0" err="1"/>
              <a:t>of</a:t>
            </a:r>
            <a:r>
              <a:rPr lang="de-DE" sz="1600" b="0" dirty="0"/>
              <a:t> </a:t>
            </a:r>
            <a:r>
              <a:rPr lang="de-DE" sz="1600" b="0" dirty="0" err="1"/>
              <a:t>common</a:t>
            </a:r>
            <a:r>
              <a:rPr lang="de-DE" sz="1600" b="0" dirty="0"/>
              <a:t> EU </a:t>
            </a:r>
            <a:r>
              <a:rPr lang="de-DE" sz="1600" b="0" dirty="0" err="1"/>
              <a:t>disaster</a:t>
            </a:r>
            <a:r>
              <a:rPr lang="de-DE" sz="1600" b="0" dirty="0"/>
              <a:t> </a:t>
            </a:r>
            <a:r>
              <a:rPr lang="de-DE" sz="1600" b="0" dirty="0" err="1"/>
              <a:t>management</a:t>
            </a:r>
            <a:r>
              <a:rPr lang="de-DE" sz="1600" b="0" dirty="0"/>
              <a:t>. </a:t>
            </a:r>
            <a:endParaRPr lang="de-DE" sz="1600" b="0" dirty="0" smtClean="0"/>
          </a:p>
          <a:p>
            <a:pPr marL="530225" indent="-171450">
              <a:buFontTx/>
              <a:buChar char="-"/>
            </a:pPr>
            <a:endParaRPr lang="de-DE" sz="1600" b="0" dirty="0"/>
          </a:p>
          <a:p>
            <a:r>
              <a:rPr lang="de-DE" sz="1600" b="0" dirty="0" err="1"/>
              <a:t>P</a:t>
            </a:r>
            <a:r>
              <a:rPr lang="de-DE" sz="1600" b="0" dirty="0" err="1" smtClean="0"/>
              <a:t>pan</a:t>
            </a:r>
            <a:r>
              <a:rPr lang="de-DE" sz="1600" b="0" dirty="0"/>
              <a:t>-European </a:t>
            </a:r>
            <a:r>
              <a:rPr lang="de-DE" sz="1600" b="0" dirty="0" err="1"/>
              <a:t>network</a:t>
            </a:r>
            <a:r>
              <a:rPr lang="de-DE" sz="1600" b="0" dirty="0"/>
              <a:t> </a:t>
            </a:r>
            <a:r>
              <a:rPr lang="de-DE" sz="1600" b="0" dirty="0" err="1"/>
              <a:t>of</a:t>
            </a:r>
            <a:r>
              <a:rPr lang="de-DE" sz="1600" b="0" dirty="0"/>
              <a:t> </a:t>
            </a:r>
            <a:r>
              <a:rPr lang="de-DE" sz="1600" b="0" dirty="0" err="1"/>
              <a:t>specialised</a:t>
            </a:r>
            <a:r>
              <a:rPr lang="de-DE" sz="1600" b="0" dirty="0"/>
              <a:t> </a:t>
            </a:r>
            <a:r>
              <a:rPr lang="de-DE" sz="1600" b="0" dirty="0" err="1"/>
              <a:t>training</a:t>
            </a:r>
            <a:r>
              <a:rPr lang="de-DE" sz="1600" b="0" dirty="0"/>
              <a:t> </a:t>
            </a:r>
            <a:r>
              <a:rPr lang="de-DE" sz="1600" b="0" dirty="0" err="1"/>
              <a:t>and</a:t>
            </a:r>
            <a:r>
              <a:rPr lang="de-DE" sz="1600" b="0" dirty="0"/>
              <a:t> </a:t>
            </a:r>
            <a:r>
              <a:rPr lang="de-DE" sz="1600" b="0" dirty="0" err="1"/>
              <a:t>exercise</a:t>
            </a:r>
            <a:r>
              <a:rPr lang="de-DE" sz="1600" b="0" dirty="0"/>
              <a:t> </a:t>
            </a:r>
            <a:r>
              <a:rPr lang="de-DE" sz="1600" b="0" dirty="0" err="1"/>
              <a:t>centers</a:t>
            </a:r>
            <a:r>
              <a:rPr lang="de-DE" sz="1600" b="0" dirty="0"/>
              <a:t>, in </a:t>
            </a:r>
            <a:r>
              <a:rPr lang="de-DE" sz="1600" b="0" dirty="0" err="1"/>
              <a:t>which</a:t>
            </a:r>
            <a:r>
              <a:rPr lang="de-DE" sz="1600" b="0" dirty="0"/>
              <a:t> European </a:t>
            </a:r>
            <a:r>
              <a:rPr lang="de-DE" sz="1600" b="0" dirty="0" err="1"/>
              <a:t>and</a:t>
            </a:r>
            <a:r>
              <a:rPr lang="de-DE" sz="1600" b="0" dirty="0"/>
              <a:t> international </a:t>
            </a:r>
            <a:r>
              <a:rPr lang="de-DE" sz="1600" b="0" dirty="0" err="1"/>
              <a:t>best</a:t>
            </a:r>
            <a:r>
              <a:rPr lang="de-DE" sz="1600" b="0" dirty="0"/>
              <a:t> </a:t>
            </a:r>
            <a:r>
              <a:rPr lang="de-DE" sz="1600" b="0" dirty="0" err="1"/>
              <a:t>practice</a:t>
            </a:r>
            <a:r>
              <a:rPr lang="de-DE" sz="1600" b="0" dirty="0"/>
              <a:t> </a:t>
            </a:r>
            <a:r>
              <a:rPr lang="de-DE" sz="1600" b="0" dirty="0" err="1"/>
              <a:t>would</a:t>
            </a:r>
            <a:r>
              <a:rPr lang="de-DE" sz="1600" b="0" dirty="0"/>
              <a:t> </a:t>
            </a:r>
            <a:r>
              <a:rPr lang="de-DE" sz="1600" b="0" dirty="0" err="1"/>
              <a:t>be</a:t>
            </a:r>
            <a:r>
              <a:rPr lang="de-DE" sz="1600" b="0" dirty="0"/>
              <a:t> </a:t>
            </a:r>
            <a:r>
              <a:rPr lang="de-DE" sz="1600" b="0" dirty="0" err="1"/>
              <a:t>disseminated</a:t>
            </a:r>
            <a:r>
              <a:rPr lang="de-DE" sz="1600" b="0" dirty="0"/>
              <a:t>, inter-</a:t>
            </a:r>
            <a:r>
              <a:rPr lang="de-DE" sz="1600" b="0" dirty="0" err="1"/>
              <a:t>operability</a:t>
            </a:r>
            <a:r>
              <a:rPr lang="de-DE" sz="1600" b="0" dirty="0"/>
              <a:t> </a:t>
            </a:r>
            <a:r>
              <a:rPr lang="de-DE" sz="1600" b="0" dirty="0" err="1"/>
              <a:t>and</a:t>
            </a:r>
            <a:r>
              <a:rPr lang="de-DE" sz="1600" b="0" dirty="0"/>
              <a:t> </a:t>
            </a:r>
            <a:r>
              <a:rPr lang="de-DE" sz="1600" b="0" dirty="0" err="1"/>
              <a:t>host</a:t>
            </a:r>
            <a:r>
              <a:rPr lang="de-DE" sz="1600" b="0" dirty="0"/>
              <a:t> </a:t>
            </a:r>
            <a:r>
              <a:rPr lang="de-DE" sz="1600" b="0" dirty="0" err="1"/>
              <a:t>nation</a:t>
            </a:r>
            <a:r>
              <a:rPr lang="de-DE" sz="1600" b="0" dirty="0"/>
              <a:t> </a:t>
            </a:r>
            <a:r>
              <a:rPr lang="de-DE" sz="1600" b="0" dirty="0" err="1"/>
              <a:t>support</a:t>
            </a:r>
            <a:r>
              <a:rPr lang="de-DE" sz="1600" b="0" dirty="0"/>
              <a:t> </a:t>
            </a:r>
            <a:r>
              <a:rPr lang="de-DE" sz="1600" b="0" dirty="0" err="1"/>
              <a:t>measures</a:t>
            </a:r>
            <a:r>
              <a:rPr lang="de-DE" sz="1600" b="0" dirty="0"/>
              <a:t> </a:t>
            </a:r>
            <a:r>
              <a:rPr lang="de-DE" sz="1600" b="0" dirty="0" err="1"/>
              <a:t>reinforced</a:t>
            </a:r>
            <a:r>
              <a:rPr lang="de-DE" sz="1600" b="0" dirty="0"/>
              <a:t> </a:t>
            </a:r>
            <a:r>
              <a:rPr lang="de-DE" sz="1600" b="0" dirty="0" err="1"/>
              <a:t>and</a:t>
            </a:r>
            <a:r>
              <a:rPr lang="de-DE" sz="1600" b="0" dirty="0"/>
              <a:t> </a:t>
            </a:r>
            <a:r>
              <a:rPr lang="de-DE" sz="1600" b="0" dirty="0" err="1"/>
              <a:t>joint</a:t>
            </a:r>
            <a:r>
              <a:rPr lang="de-DE" sz="1600" b="0" dirty="0"/>
              <a:t> EU </a:t>
            </a:r>
            <a:r>
              <a:rPr lang="de-DE" sz="1600" b="0" dirty="0" err="1"/>
              <a:t>exercises</a:t>
            </a:r>
            <a:r>
              <a:rPr lang="de-DE" sz="1600" b="0" dirty="0"/>
              <a:t> </a:t>
            </a:r>
            <a:r>
              <a:rPr lang="de-DE" sz="1600" b="0" dirty="0" err="1"/>
              <a:t>undertaken</a:t>
            </a:r>
            <a:r>
              <a:rPr lang="de-DE" sz="1600" b="0" dirty="0"/>
              <a:t>. </a:t>
            </a:r>
            <a:endParaRPr lang="de-DE" sz="1600" b="0" dirty="0" smtClean="0"/>
          </a:p>
          <a:p>
            <a:endParaRPr lang="de-DE" sz="1600" b="0" dirty="0"/>
          </a:p>
          <a:p>
            <a:r>
              <a:rPr lang="de-DE" sz="1600" b="0" dirty="0" smtClean="0"/>
              <a:t>European </a:t>
            </a:r>
            <a:r>
              <a:rPr lang="de-DE" sz="1600" b="0" dirty="0" err="1"/>
              <a:t>Civil</a:t>
            </a:r>
            <a:r>
              <a:rPr lang="de-DE" sz="1600" b="0" dirty="0"/>
              <a:t> </a:t>
            </a:r>
            <a:r>
              <a:rPr lang="de-DE" sz="1600" b="0" dirty="0" err="1"/>
              <a:t>Protection</a:t>
            </a:r>
            <a:r>
              <a:rPr lang="de-DE" sz="1600" b="0" dirty="0"/>
              <a:t> </a:t>
            </a:r>
            <a:r>
              <a:rPr lang="de-DE" sz="1600" b="0" dirty="0" err="1"/>
              <a:t>Knowledge</a:t>
            </a:r>
            <a:r>
              <a:rPr lang="de-DE" sz="1600" b="0" dirty="0"/>
              <a:t> Network will </a:t>
            </a:r>
            <a:r>
              <a:rPr lang="de-DE" sz="1600" b="0" dirty="0" err="1"/>
              <a:t>help</a:t>
            </a:r>
            <a:r>
              <a:rPr lang="de-DE" sz="1600" b="0" dirty="0"/>
              <a:t> </a:t>
            </a:r>
            <a:r>
              <a:rPr lang="de-DE" sz="1600" b="0" dirty="0" err="1"/>
              <a:t>foster</a:t>
            </a:r>
            <a:r>
              <a:rPr lang="de-DE" sz="1600" b="0" dirty="0"/>
              <a:t> </a:t>
            </a:r>
            <a:r>
              <a:rPr lang="de-DE" sz="1600" b="0" dirty="0" err="1"/>
              <a:t>co</a:t>
            </a:r>
            <a:r>
              <a:rPr lang="de-DE" sz="1600" b="0" dirty="0"/>
              <a:t>-operation </a:t>
            </a:r>
            <a:r>
              <a:rPr lang="de-DE" sz="1600" b="0" dirty="0" err="1"/>
              <a:t>and</a:t>
            </a:r>
            <a:r>
              <a:rPr lang="de-DE" sz="1600" b="0" dirty="0"/>
              <a:t> mutual </a:t>
            </a:r>
            <a:r>
              <a:rPr lang="de-DE" sz="1600" b="0" dirty="0" err="1"/>
              <a:t>understanding</a:t>
            </a:r>
            <a:r>
              <a:rPr lang="de-DE" sz="1600" b="0" dirty="0"/>
              <a:t>, </a:t>
            </a:r>
            <a:r>
              <a:rPr lang="de-DE" sz="1600" b="0" dirty="0" err="1"/>
              <a:t>and</a:t>
            </a:r>
            <a:r>
              <a:rPr lang="de-DE" sz="1600" b="0" dirty="0"/>
              <a:t> </a:t>
            </a:r>
            <a:r>
              <a:rPr lang="de-DE" sz="1600" b="0" dirty="0" err="1"/>
              <a:t>help</a:t>
            </a:r>
            <a:r>
              <a:rPr lang="de-DE" sz="1600" b="0" dirty="0"/>
              <a:t> </a:t>
            </a:r>
            <a:r>
              <a:rPr lang="de-DE" sz="1600" b="0" dirty="0" err="1"/>
              <a:t>to</a:t>
            </a:r>
            <a:r>
              <a:rPr lang="de-DE" sz="1600" b="0" dirty="0"/>
              <a:t> </a:t>
            </a:r>
            <a:r>
              <a:rPr lang="de-DE" sz="1600" b="0" dirty="0" err="1"/>
              <a:t>build</a:t>
            </a:r>
            <a:r>
              <a:rPr lang="de-DE" sz="1600" b="0" dirty="0"/>
              <a:t> a </a:t>
            </a:r>
            <a:r>
              <a:rPr lang="de-DE" sz="1600" b="0" dirty="0" err="1"/>
              <a:t>common</a:t>
            </a:r>
            <a:r>
              <a:rPr lang="de-DE" sz="1600" b="0" dirty="0"/>
              <a:t> Union </a:t>
            </a:r>
            <a:r>
              <a:rPr lang="de-DE" sz="1600" b="0" dirty="0" err="1"/>
              <a:t>disaster</a:t>
            </a:r>
            <a:r>
              <a:rPr lang="de-DE" sz="1600" b="0" dirty="0"/>
              <a:t> </a:t>
            </a:r>
            <a:r>
              <a:rPr lang="de-DE" sz="1600" b="0" dirty="0" err="1"/>
              <a:t>preparedness</a:t>
            </a:r>
            <a:r>
              <a:rPr lang="de-DE" sz="1600" b="0" dirty="0"/>
              <a:t> </a:t>
            </a:r>
            <a:r>
              <a:rPr lang="de-DE" sz="1600" b="0" dirty="0" err="1"/>
              <a:t>culture</a:t>
            </a:r>
            <a:r>
              <a:rPr lang="de-DE" sz="1600" b="0" dirty="0"/>
              <a:t>. </a:t>
            </a:r>
            <a:endParaRPr lang="de-DE" sz="1600" b="0" dirty="0" smtClean="0"/>
          </a:p>
          <a:p>
            <a:endParaRPr lang="de-DE" sz="1600" b="0" dirty="0"/>
          </a:p>
          <a:p>
            <a:r>
              <a:rPr lang="de-DE" sz="1600" b="0" dirty="0" smtClean="0"/>
              <a:t>Through </a:t>
            </a:r>
            <a:r>
              <a:rPr lang="de-DE" sz="1600" b="0" dirty="0" err="1"/>
              <a:t>increased</a:t>
            </a:r>
            <a:r>
              <a:rPr lang="de-DE" sz="1600" b="0" dirty="0"/>
              <a:t> </a:t>
            </a:r>
            <a:r>
              <a:rPr lang="de-DE" sz="1600" b="0" dirty="0" err="1"/>
              <a:t>co</a:t>
            </a:r>
            <a:r>
              <a:rPr lang="de-DE" sz="1600" b="0" dirty="0"/>
              <a:t>-operation, </a:t>
            </a:r>
            <a:r>
              <a:rPr lang="de-DE" sz="1600" b="0" dirty="0" err="1"/>
              <a:t>joint</a:t>
            </a:r>
            <a:r>
              <a:rPr lang="de-DE" sz="1600" b="0" dirty="0"/>
              <a:t> </a:t>
            </a:r>
            <a:r>
              <a:rPr lang="de-DE" sz="1600" b="0" dirty="0" err="1"/>
              <a:t>training</a:t>
            </a:r>
            <a:r>
              <a:rPr lang="de-DE" sz="1600" b="0" dirty="0"/>
              <a:t> </a:t>
            </a:r>
            <a:r>
              <a:rPr lang="de-DE" sz="1600" b="0" dirty="0" err="1"/>
              <a:t>and</a:t>
            </a:r>
            <a:r>
              <a:rPr lang="de-DE" sz="1600" b="0" dirty="0"/>
              <a:t> </a:t>
            </a:r>
            <a:r>
              <a:rPr lang="de-DE" sz="1600" b="0" dirty="0" err="1"/>
              <a:t>scenario-based</a:t>
            </a:r>
            <a:r>
              <a:rPr lang="de-DE" sz="1600" b="0" dirty="0"/>
              <a:t> </a:t>
            </a:r>
            <a:r>
              <a:rPr lang="de-DE" sz="1600" b="0" dirty="0" err="1"/>
              <a:t>exercises</a:t>
            </a:r>
            <a:r>
              <a:rPr lang="de-DE" sz="1600" b="0" dirty="0"/>
              <a:t> </a:t>
            </a:r>
            <a:r>
              <a:rPr lang="de-DE" sz="1600" b="0" dirty="0" err="1"/>
              <a:t>the</a:t>
            </a:r>
            <a:r>
              <a:rPr lang="de-DE" sz="1600" b="0" dirty="0"/>
              <a:t> </a:t>
            </a:r>
            <a:r>
              <a:rPr lang="de-DE" sz="1600" b="0" dirty="0" err="1"/>
              <a:t>efficiency</a:t>
            </a:r>
            <a:r>
              <a:rPr lang="de-DE" sz="1600" b="0" dirty="0"/>
              <a:t> </a:t>
            </a:r>
            <a:r>
              <a:rPr lang="de-DE" sz="1600" b="0" dirty="0" err="1"/>
              <a:t>of</a:t>
            </a:r>
            <a:r>
              <a:rPr lang="de-DE" sz="1600" b="0" dirty="0"/>
              <a:t> </a:t>
            </a:r>
            <a:r>
              <a:rPr lang="de-DE" sz="1600" b="0" dirty="0" err="1"/>
              <a:t>common</a:t>
            </a:r>
            <a:r>
              <a:rPr lang="de-DE" sz="1600" b="0" dirty="0"/>
              <a:t> EU </a:t>
            </a:r>
            <a:r>
              <a:rPr lang="de-DE" sz="1600" b="0" dirty="0" err="1"/>
              <a:t>disaster</a:t>
            </a:r>
            <a:r>
              <a:rPr lang="de-DE" sz="1600" b="0" dirty="0"/>
              <a:t> </a:t>
            </a:r>
            <a:r>
              <a:rPr lang="de-DE" sz="1600" b="0" dirty="0" err="1"/>
              <a:t>preparedness</a:t>
            </a:r>
            <a:r>
              <a:rPr lang="de-DE" sz="1600" b="0" dirty="0"/>
              <a:t> </a:t>
            </a:r>
            <a:r>
              <a:rPr lang="de-DE" sz="1600" b="0" dirty="0" err="1"/>
              <a:t>and</a:t>
            </a:r>
            <a:r>
              <a:rPr lang="de-DE" sz="1600" b="0" dirty="0"/>
              <a:t> </a:t>
            </a:r>
            <a:r>
              <a:rPr lang="de-DE" sz="1600" b="0" dirty="0" err="1"/>
              <a:t>response</a:t>
            </a:r>
            <a:r>
              <a:rPr lang="de-DE" sz="1600" b="0" dirty="0"/>
              <a:t> will </a:t>
            </a:r>
            <a:r>
              <a:rPr lang="de-DE" sz="1600" b="0" dirty="0" err="1"/>
              <a:t>be</a:t>
            </a:r>
            <a:r>
              <a:rPr lang="de-DE" sz="1600" b="0" dirty="0"/>
              <a:t> </a:t>
            </a:r>
            <a:r>
              <a:rPr lang="de-DE" sz="1600" b="0" dirty="0" err="1"/>
              <a:t>increased</a:t>
            </a:r>
            <a:r>
              <a:rPr lang="de-DE" sz="1600" b="0" dirty="0"/>
              <a:t>. </a:t>
            </a:r>
          </a:p>
        </p:txBody>
      </p:sp>
    </p:spTree>
    <p:extLst>
      <p:ext uri="{BB962C8B-B14F-4D97-AF65-F5344CB8AC3E}">
        <p14:creationId xmlns:p14="http://schemas.microsoft.com/office/powerpoint/2010/main" val="1799979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913" y="320444"/>
            <a:ext cx="8498574" cy="1004375"/>
          </a:xfrm>
          <a:solidFill>
            <a:srgbClr val="FFFFCC"/>
          </a:solidFill>
          <a:ln>
            <a:noFill/>
          </a:ln>
        </p:spPr>
        <p:style>
          <a:lnRef idx="2">
            <a:schemeClr val="accent4"/>
          </a:lnRef>
          <a:fillRef idx="1">
            <a:schemeClr val="lt1"/>
          </a:fillRef>
          <a:effectRef idx="0">
            <a:schemeClr val="accent4"/>
          </a:effectRef>
          <a:fontRef idx="minor">
            <a:schemeClr val="dk1"/>
          </a:fontRef>
        </p:style>
        <p:txBody>
          <a:bodyPr/>
          <a:lstStyle/>
          <a:p>
            <a:pPr algn="ctr"/>
            <a:r>
              <a:rPr lang="en-GB" dirty="0" smtClean="0">
                <a:solidFill>
                  <a:srgbClr val="00863D"/>
                </a:solidFill>
              </a:rPr>
              <a:t>		EUCPM </a:t>
            </a:r>
            <a:r>
              <a:rPr lang="en-GB" dirty="0" smtClean="0">
                <a:solidFill>
                  <a:srgbClr val="993300"/>
                </a:solidFill>
              </a:rPr>
              <a:t>Knowledge</a:t>
            </a:r>
            <a:r>
              <a:rPr lang="en-GB" dirty="0" smtClean="0">
                <a:solidFill>
                  <a:srgbClr val="00863D"/>
                </a:solidFill>
              </a:rPr>
              <a:t> </a:t>
            </a:r>
            <a:r>
              <a:rPr lang="en-GB" dirty="0" smtClean="0">
                <a:solidFill>
                  <a:srgbClr val="C09200"/>
                </a:solidFill>
              </a:rPr>
              <a:t>Network</a:t>
            </a:r>
            <a:endParaRPr lang="en-GB" dirty="0">
              <a:solidFill>
                <a:srgbClr val="C09200"/>
              </a:solidFill>
            </a:endParaRPr>
          </a:p>
        </p:txBody>
      </p:sp>
      <p:grpSp>
        <p:nvGrpSpPr>
          <p:cNvPr id="20" name="Group 19"/>
          <p:cNvGrpSpPr/>
          <p:nvPr/>
        </p:nvGrpSpPr>
        <p:grpSpPr>
          <a:xfrm>
            <a:off x="1039619" y="1680420"/>
            <a:ext cx="3388365" cy="3649826"/>
            <a:chOff x="7463557" y="2510419"/>
            <a:chExt cx="3388365" cy="3649826"/>
          </a:xfrm>
          <a:solidFill>
            <a:schemeClr val="tx1">
              <a:lumMod val="50000"/>
              <a:lumOff val="50000"/>
            </a:schemeClr>
          </a:solidFill>
        </p:grpSpPr>
        <p:sp>
          <p:nvSpPr>
            <p:cNvPr id="13" name="Rectangle 12"/>
            <p:cNvSpPr/>
            <p:nvPr/>
          </p:nvSpPr>
          <p:spPr>
            <a:xfrm>
              <a:off x="7463557" y="2510419"/>
              <a:ext cx="3388365" cy="3649826"/>
            </a:xfrm>
            <a:prstGeom prst="rect">
              <a:avLst/>
            </a:prstGeom>
            <a:solidFill>
              <a:srgbClr val="FFFFCC"/>
            </a:solidFill>
            <a:ln>
              <a:solidFill>
                <a:srgbClr val="A40C0C"/>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auto">
                <a:spcBef>
                  <a:spcPts val="0"/>
                </a:spcBef>
                <a:spcAft>
                  <a:spcPts val="0"/>
                </a:spcAft>
              </a:pPr>
              <a:endParaRPr lang="en-GB" sz="1800" b="0"/>
            </a:p>
          </p:txBody>
        </p:sp>
        <p:sp>
          <p:nvSpPr>
            <p:cNvPr id="5" name="TextBox 4"/>
            <p:cNvSpPr txBox="1"/>
            <p:nvPr/>
          </p:nvSpPr>
          <p:spPr>
            <a:xfrm>
              <a:off x="7631706" y="3104728"/>
              <a:ext cx="1395512" cy="738664"/>
            </a:xfrm>
            <a:prstGeom prst="rect">
              <a:avLst/>
            </a:prstGeom>
            <a:solidFill>
              <a:srgbClr val="C09200"/>
            </a:solidFill>
            <a:ln>
              <a:solidFill>
                <a:srgbClr val="A40C0C"/>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ct val="150000"/>
                </a:lnSpc>
              </a:pPr>
              <a:r>
                <a:rPr lang="en-GB" sz="1400" dirty="0" smtClean="0">
                  <a:solidFill>
                    <a:srgbClr val="993300"/>
                  </a:solidFill>
                </a:rPr>
                <a:t>course </a:t>
              </a:r>
            </a:p>
            <a:p>
              <a:pPr algn="ctr">
                <a:lnSpc>
                  <a:spcPct val="150000"/>
                </a:lnSpc>
              </a:pPr>
              <a:r>
                <a:rPr lang="en-GB" sz="1400" dirty="0" smtClean="0">
                  <a:solidFill>
                    <a:srgbClr val="993300"/>
                  </a:solidFill>
                </a:rPr>
                <a:t>1</a:t>
              </a:r>
            </a:p>
          </p:txBody>
        </p:sp>
        <p:sp>
          <p:nvSpPr>
            <p:cNvPr id="22" name="TextBox 21"/>
            <p:cNvSpPr txBox="1"/>
            <p:nvPr/>
          </p:nvSpPr>
          <p:spPr>
            <a:xfrm>
              <a:off x="7631706" y="4602196"/>
              <a:ext cx="1395512" cy="738664"/>
            </a:xfrm>
            <a:prstGeom prst="rect">
              <a:avLst/>
            </a:prstGeom>
            <a:solidFill>
              <a:srgbClr val="C09200"/>
            </a:solidFill>
            <a:ln>
              <a:solidFill>
                <a:srgbClr val="A40C0C"/>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ct val="150000"/>
                </a:lnSpc>
              </a:pPr>
              <a:r>
                <a:rPr lang="en-GB" sz="1400" dirty="0" smtClean="0">
                  <a:solidFill>
                    <a:srgbClr val="993300"/>
                  </a:solidFill>
                </a:rPr>
                <a:t>course </a:t>
              </a:r>
            </a:p>
            <a:p>
              <a:pPr algn="ctr">
                <a:lnSpc>
                  <a:spcPct val="150000"/>
                </a:lnSpc>
              </a:pPr>
              <a:r>
                <a:rPr lang="en-GB" sz="1400" dirty="0" smtClean="0">
                  <a:solidFill>
                    <a:srgbClr val="993300"/>
                  </a:solidFill>
                </a:rPr>
                <a:t>3</a:t>
              </a:r>
            </a:p>
          </p:txBody>
        </p:sp>
        <p:sp>
          <p:nvSpPr>
            <p:cNvPr id="23" name="TextBox 22"/>
            <p:cNvSpPr txBox="1"/>
            <p:nvPr/>
          </p:nvSpPr>
          <p:spPr>
            <a:xfrm>
              <a:off x="9260530" y="4601224"/>
              <a:ext cx="1395512" cy="738664"/>
            </a:xfrm>
            <a:prstGeom prst="rect">
              <a:avLst/>
            </a:prstGeom>
            <a:solidFill>
              <a:srgbClr val="C09200"/>
            </a:solidFill>
            <a:ln>
              <a:solidFill>
                <a:srgbClr val="A40C0C"/>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ct val="150000"/>
                </a:lnSpc>
              </a:pPr>
              <a:r>
                <a:rPr lang="en-GB" sz="1400" dirty="0" smtClean="0">
                  <a:solidFill>
                    <a:srgbClr val="993300"/>
                  </a:solidFill>
                </a:rPr>
                <a:t>course </a:t>
              </a:r>
            </a:p>
            <a:p>
              <a:pPr algn="ctr">
                <a:lnSpc>
                  <a:spcPct val="150000"/>
                </a:lnSpc>
              </a:pPr>
              <a:r>
                <a:rPr lang="en-GB" sz="1400" dirty="0" smtClean="0">
                  <a:solidFill>
                    <a:srgbClr val="993300"/>
                  </a:solidFill>
                </a:rPr>
                <a:t>X</a:t>
              </a:r>
            </a:p>
          </p:txBody>
        </p:sp>
        <p:sp>
          <p:nvSpPr>
            <p:cNvPr id="21" name="TextBox 20"/>
            <p:cNvSpPr txBox="1"/>
            <p:nvPr/>
          </p:nvSpPr>
          <p:spPr>
            <a:xfrm>
              <a:off x="9260530" y="3085108"/>
              <a:ext cx="1395512" cy="738664"/>
            </a:xfrm>
            <a:prstGeom prst="rect">
              <a:avLst/>
            </a:prstGeom>
            <a:solidFill>
              <a:srgbClr val="C09200"/>
            </a:solidFill>
            <a:ln>
              <a:solidFill>
                <a:srgbClr val="A40C0C"/>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ct val="150000"/>
                </a:lnSpc>
              </a:pPr>
              <a:r>
                <a:rPr lang="en-GB" sz="1400" dirty="0" smtClean="0">
                  <a:solidFill>
                    <a:srgbClr val="993300"/>
                  </a:solidFill>
                </a:rPr>
                <a:t>course </a:t>
              </a:r>
            </a:p>
            <a:p>
              <a:pPr algn="ctr">
                <a:lnSpc>
                  <a:spcPct val="150000"/>
                </a:lnSpc>
              </a:pPr>
              <a:r>
                <a:rPr lang="en-GB" sz="1400" dirty="0" smtClean="0">
                  <a:solidFill>
                    <a:srgbClr val="993300"/>
                  </a:solidFill>
                </a:rPr>
                <a:t>2</a:t>
              </a:r>
            </a:p>
          </p:txBody>
        </p:sp>
      </p:grpSp>
      <p:grpSp>
        <p:nvGrpSpPr>
          <p:cNvPr id="1030" name="Group 1029"/>
          <p:cNvGrpSpPr/>
          <p:nvPr/>
        </p:nvGrpSpPr>
        <p:grpSpPr>
          <a:xfrm>
            <a:off x="5010632" y="1680420"/>
            <a:ext cx="3534370" cy="3649826"/>
            <a:chOff x="5004048" y="2013823"/>
            <a:chExt cx="3534370" cy="3629438"/>
          </a:xfrm>
          <a:solidFill>
            <a:schemeClr val="tx1">
              <a:lumMod val="50000"/>
              <a:lumOff val="50000"/>
            </a:schemeClr>
          </a:solidFill>
        </p:grpSpPr>
        <p:sp>
          <p:nvSpPr>
            <p:cNvPr id="24" name="Rectangle 23"/>
            <p:cNvSpPr/>
            <p:nvPr/>
          </p:nvSpPr>
          <p:spPr>
            <a:xfrm>
              <a:off x="5004048" y="2013823"/>
              <a:ext cx="3534370" cy="3629438"/>
            </a:xfrm>
            <a:prstGeom prst="rect">
              <a:avLst/>
            </a:prstGeom>
            <a:solidFill>
              <a:schemeClr val="accent1">
                <a:lumMod val="90000"/>
              </a:schemeClr>
            </a:solidFill>
            <a:ln>
              <a:solidFill>
                <a:srgbClr val="00863D"/>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auto">
                <a:spcBef>
                  <a:spcPts val="0"/>
                </a:spcBef>
                <a:spcAft>
                  <a:spcPts val="0"/>
                </a:spcAft>
              </a:pPr>
              <a:endParaRPr lang="en-GB" sz="1800" b="0"/>
            </a:p>
          </p:txBody>
        </p:sp>
        <p:sp>
          <p:nvSpPr>
            <p:cNvPr id="4" name="Rectangle 3"/>
            <p:cNvSpPr/>
            <p:nvPr/>
          </p:nvSpPr>
          <p:spPr>
            <a:xfrm>
              <a:off x="5147120" y="2132855"/>
              <a:ext cx="1551161" cy="1825184"/>
            </a:xfrm>
            <a:prstGeom prst="rect">
              <a:avLst/>
            </a:prstGeom>
            <a:solidFill>
              <a:srgbClr val="00863D"/>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auto">
                <a:spcBef>
                  <a:spcPts val="0"/>
                </a:spcBef>
                <a:spcAft>
                  <a:spcPts val="0"/>
                </a:spcAft>
              </a:pPr>
              <a:endParaRPr lang="en-GB" sz="1800" b="0"/>
            </a:p>
          </p:txBody>
        </p:sp>
        <p:cxnSp>
          <p:nvCxnSpPr>
            <p:cNvPr id="7" name="Straight Connector 6"/>
            <p:cNvCxnSpPr/>
            <p:nvPr/>
          </p:nvCxnSpPr>
          <p:spPr bwMode="auto">
            <a:xfrm>
              <a:off x="5147120" y="2708920"/>
              <a:ext cx="1551160" cy="0"/>
            </a:xfrm>
            <a:prstGeom prst="line">
              <a:avLst/>
            </a:prstGeom>
            <a:grpFill/>
            <a:ln>
              <a:solidFill>
                <a:srgbClr val="00863D"/>
              </a:solidFill>
              <a:headEnd type="none" w="med" len="med"/>
              <a:tailEnd type="none" w="med" len="med"/>
            </a:ln>
          </p:spPr>
          <p:style>
            <a:lnRef idx="2">
              <a:schemeClr val="accent3"/>
            </a:lnRef>
            <a:fillRef idx="1">
              <a:schemeClr val="lt1"/>
            </a:fillRef>
            <a:effectRef idx="0">
              <a:schemeClr val="accent3"/>
            </a:effectRef>
            <a:fontRef idx="minor">
              <a:schemeClr val="dk1"/>
            </a:fontRef>
          </p:style>
        </p:cxnSp>
        <p:sp>
          <p:nvSpPr>
            <p:cNvPr id="9" name="TextBox 8"/>
            <p:cNvSpPr txBox="1"/>
            <p:nvPr/>
          </p:nvSpPr>
          <p:spPr>
            <a:xfrm>
              <a:off x="5229596" y="3165951"/>
              <a:ext cx="1352044" cy="307777"/>
            </a:xfrm>
            <a:prstGeom prst="rect">
              <a:avLst/>
            </a:prstGeom>
            <a:solidFill>
              <a:srgbClr val="00863D"/>
            </a:solidFill>
            <a:ln>
              <a:solidFill>
                <a:srgbClr val="00863D"/>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400" dirty="0" smtClean="0">
                  <a:solidFill>
                    <a:schemeClr val="bg1"/>
                  </a:solidFill>
                </a:rPr>
                <a:t>Exercises</a:t>
              </a:r>
            </a:p>
          </p:txBody>
        </p:sp>
        <p:sp>
          <p:nvSpPr>
            <p:cNvPr id="12" name="TextBox 11"/>
            <p:cNvSpPr txBox="1"/>
            <p:nvPr/>
          </p:nvSpPr>
          <p:spPr>
            <a:xfrm>
              <a:off x="5184516" y="2710384"/>
              <a:ext cx="1440160" cy="307777"/>
            </a:xfrm>
            <a:prstGeom prst="rect">
              <a:avLst/>
            </a:prstGeom>
            <a:solidFill>
              <a:srgbClr val="00863D"/>
            </a:solidFill>
            <a:ln>
              <a:solidFill>
                <a:srgbClr val="00863D"/>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400" dirty="0" smtClean="0">
                  <a:solidFill>
                    <a:schemeClr val="bg1"/>
                  </a:solidFill>
                </a:rPr>
                <a:t>Certification</a:t>
              </a:r>
            </a:p>
          </p:txBody>
        </p:sp>
        <p:sp>
          <p:nvSpPr>
            <p:cNvPr id="31" name="TextBox 30"/>
            <p:cNvSpPr txBox="1"/>
            <p:nvPr/>
          </p:nvSpPr>
          <p:spPr>
            <a:xfrm>
              <a:off x="5272880" y="3578254"/>
              <a:ext cx="1380768" cy="307777"/>
            </a:xfrm>
            <a:prstGeom prst="rect">
              <a:avLst/>
            </a:prstGeom>
            <a:solidFill>
              <a:srgbClr val="00863D"/>
            </a:solidFill>
            <a:ln>
              <a:solidFill>
                <a:srgbClr val="00863D"/>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400" dirty="0" smtClean="0">
                  <a:solidFill>
                    <a:schemeClr val="bg1"/>
                  </a:solidFill>
                </a:rPr>
                <a:t>Training</a:t>
              </a:r>
              <a:endParaRPr lang="en-GB" sz="1600" dirty="0" smtClean="0">
                <a:solidFill>
                  <a:schemeClr val="bg1"/>
                </a:solidFill>
              </a:endParaRPr>
            </a:p>
          </p:txBody>
        </p:sp>
        <p:sp>
          <p:nvSpPr>
            <p:cNvPr id="38" name="Rectangle 37"/>
            <p:cNvSpPr/>
            <p:nvPr/>
          </p:nvSpPr>
          <p:spPr>
            <a:xfrm>
              <a:off x="5137387" y="4225061"/>
              <a:ext cx="1551161" cy="1317153"/>
            </a:xfrm>
            <a:prstGeom prst="rect">
              <a:avLst/>
            </a:prstGeom>
            <a:solidFill>
              <a:srgbClr val="00863D"/>
            </a:solidFill>
            <a:ln>
              <a:solidFill>
                <a:srgbClr val="00863D"/>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auto">
                <a:spcBef>
                  <a:spcPts val="0"/>
                </a:spcBef>
                <a:spcAft>
                  <a:spcPts val="0"/>
                </a:spcAft>
              </a:pPr>
              <a:endParaRPr lang="en-GB" sz="1800" b="0">
                <a:solidFill>
                  <a:schemeClr val="accent5">
                    <a:lumMod val="90000"/>
                  </a:schemeClr>
                </a:solidFill>
              </a:endParaRPr>
            </a:p>
          </p:txBody>
        </p:sp>
        <p:sp>
          <p:nvSpPr>
            <p:cNvPr id="39" name="Rectangle 38"/>
            <p:cNvSpPr/>
            <p:nvPr/>
          </p:nvSpPr>
          <p:spPr>
            <a:xfrm>
              <a:off x="6850681" y="2132855"/>
              <a:ext cx="1551161" cy="3409359"/>
            </a:xfrm>
            <a:prstGeom prst="rect">
              <a:avLst/>
            </a:prstGeom>
            <a:solidFill>
              <a:srgbClr val="00863D"/>
            </a:solidFill>
            <a:ln>
              <a:solidFill>
                <a:srgbClr val="00863D"/>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auto">
                <a:spcBef>
                  <a:spcPts val="0"/>
                </a:spcBef>
                <a:spcAft>
                  <a:spcPts val="0"/>
                </a:spcAft>
              </a:pPr>
              <a:endParaRPr lang="en-GB" sz="1800" b="0"/>
            </a:p>
          </p:txBody>
        </p:sp>
        <p:sp>
          <p:nvSpPr>
            <p:cNvPr id="41" name="TextBox 40"/>
            <p:cNvSpPr txBox="1"/>
            <p:nvPr/>
          </p:nvSpPr>
          <p:spPr>
            <a:xfrm>
              <a:off x="5213488" y="4299495"/>
              <a:ext cx="1424896" cy="738664"/>
            </a:xfrm>
            <a:prstGeom prst="rect">
              <a:avLst/>
            </a:prstGeom>
            <a:solidFill>
              <a:schemeClr val="accent1">
                <a:lumMod val="90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1400" dirty="0" smtClean="0">
                  <a:solidFill>
                    <a:srgbClr val="00863D"/>
                  </a:solidFill>
                </a:rPr>
                <a:t>Host Nation Support (HNS)</a:t>
              </a:r>
            </a:p>
          </p:txBody>
        </p:sp>
        <p:sp>
          <p:nvSpPr>
            <p:cNvPr id="44" name="TextBox 43"/>
            <p:cNvSpPr txBox="1"/>
            <p:nvPr/>
          </p:nvSpPr>
          <p:spPr>
            <a:xfrm>
              <a:off x="5300140" y="5162430"/>
              <a:ext cx="1145544" cy="307777"/>
            </a:xfrm>
            <a:prstGeom prst="rect">
              <a:avLst/>
            </a:prstGeom>
            <a:solidFill>
              <a:srgbClr val="00863D"/>
            </a:solidFill>
            <a:ln>
              <a:solidFill>
                <a:srgbClr val="00863D"/>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400" dirty="0" smtClean="0">
                  <a:solidFill>
                    <a:schemeClr val="bg1"/>
                  </a:solidFill>
                </a:rPr>
                <a:t>Training</a:t>
              </a:r>
            </a:p>
          </p:txBody>
        </p:sp>
        <p:sp>
          <p:nvSpPr>
            <p:cNvPr id="46" name="TextBox 45"/>
            <p:cNvSpPr txBox="1"/>
            <p:nvPr/>
          </p:nvSpPr>
          <p:spPr>
            <a:xfrm>
              <a:off x="6891023" y="2872012"/>
              <a:ext cx="1470475" cy="306058"/>
            </a:xfrm>
            <a:prstGeom prst="rect">
              <a:avLst/>
            </a:prstGeom>
            <a:solidFill>
              <a:srgbClr val="00863D"/>
            </a:solidFill>
            <a:ln>
              <a:solidFill>
                <a:srgbClr val="00863D"/>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400" i="1" dirty="0" smtClean="0">
                  <a:solidFill>
                    <a:schemeClr val="bg1"/>
                  </a:solidFill>
                </a:rPr>
                <a:t>Certification</a:t>
              </a:r>
            </a:p>
          </p:txBody>
        </p:sp>
        <p:sp>
          <p:nvSpPr>
            <p:cNvPr id="48" name="TextBox 47"/>
            <p:cNvSpPr txBox="1"/>
            <p:nvPr/>
          </p:nvSpPr>
          <p:spPr>
            <a:xfrm>
              <a:off x="6933379" y="3804606"/>
              <a:ext cx="1138612" cy="306058"/>
            </a:xfrm>
            <a:prstGeom prst="rect">
              <a:avLst/>
            </a:prstGeom>
            <a:solidFill>
              <a:srgbClr val="00863D"/>
            </a:solidFill>
            <a:ln>
              <a:solidFill>
                <a:srgbClr val="00863D"/>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400" dirty="0" smtClean="0">
                  <a:solidFill>
                    <a:schemeClr val="bg1"/>
                  </a:solidFill>
                </a:rPr>
                <a:t>Exercises</a:t>
              </a:r>
            </a:p>
          </p:txBody>
        </p:sp>
        <p:sp>
          <p:nvSpPr>
            <p:cNvPr id="50" name="TextBox 49"/>
            <p:cNvSpPr txBox="1"/>
            <p:nvPr/>
          </p:nvSpPr>
          <p:spPr>
            <a:xfrm>
              <a:off x="6912974" y="4589925"/>
              <a:ext cx="1324850" cy="523220"/>
            </a:xfrm>
            <a:prstGeom prst="rect">
              <a:avLst/>
            </a:prstGeom>
            <a:solidFill>
              <a:srgbClr val="00863D"/>
            </a:solidFill>
            <a:ln>
              <a:solidFill>
                <a:srgbClr val="00863D"/>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400" dirty="0" smtClean="0">
                  <a:solidFill>
                    <a:schemeClr val="bg1"/>
                  </a:solidFill>
                </a:rPr>
                <a:t>Advanced training</a:t>
              </a:r>
            </a:p>
          </p:txBody>
        </p:sp>
      </p:grpSp>
      <p:sp>
        <p:nvSpPr>
          <p:cNvPr id="52" name="Title 1"/>
          <p:cNvSpPr txBox="1">
            <a:spLocks/>
          </p:cNvSpPr>
          <p:nvPr/>
        </p:nvSpPr>
        <p:spPr bwMode="auto">
          <a:xfrm rot="16200000">
            <a:off x="2895441" y="3293647"/>
            <a:ext cx="3649826" cy="423372"/>
          </a:xfrm>
          <a:prstGeom prst="rect">
            <a:avLst/>
          </a:prstGeom>
          <a:solidFill>
            <a:schemeClr val="accent1">
              <a:lumMod val="90000"/>
            </a:schemeClr>
          </a:solidFill>
          <a:ln>
            <a:solidFill>
              <a:srgbClr val="00863D"/>
            </a:solidFill>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chemeClr val="lt1"/>
                </a:solidFill>
                <a:latin typeface="+mn-lt"/>
                <a:ea typeface="+mn-ea"/>
                <a:cs typeface="+mn-cs"/>
              </a:defRPr>
            </a:lvl1pPr>
            <a:lvl2pPr marL="358775" indent="-358775" algn="l" rtl="0" eaLnBrk="1" fontAlgn="base" hangingPunct="1">
              <a:spcBef>
                <a:spcPct val="0"/>
              </a:spcBef>
              <a:spcAft>
                <a:spcPct val="0"/>
              </a:spcAft>
              <a:defRPr sz="3000" b="1">
                <a:solidFill>
                  <a:schemeClr val="lt1"/>
                </a:solidFill>
                <a:latin typeface="+mn-lt"/>
                <a:ea typeface="+mn-ea"/>
                <a:cs typeface="+mn-cs"/>
              </a:defRPr>
            </a:lvl2pPr>
            <a:lvl3pPr marL="358775" indent="-358775" algn="l" rtl="0" eaLnBrk="1" fontAlgn="base" hangingPunct="1">
              <a:spcBef>
                <a:spcPct val="0"/>
              </a:spcBef>
              <a:spcAft>
                <a:spcPct val="0"/>
              </a:spcAft>
              <a:defRPr sz="3000" b="1">
                <a:solidFill>
                  <a:schemeClr val="lt1"/>
                </a:solidFill>
                <a:latin typeface="+mn-lt"/>
                <a:ea typeface="+mn-ea"/>
                <a:cs typeface="+mn-cs"/>
              </a:defRPr>
            </a:lvl3pPr>
            <a:lvl4pPr marL="358775" indent="-358775" algn="l" rtl="0" eaLnBrk="1" fontAlgn="base" hangingPunct="1">
              <a:spcBef>
                <a:spcPct val="0"/>
              </a:spcBef>
              <a:spcAft>
                <a:spcPct val="0"/>
              </a:spcAft>
              <a:defRPr sz="3000" b="1">
                <a:solidFill>
                  <a:schemeClr val="lt1"/>
                </a:solidFill>
                <a:latin typeface="+mn-lt"/>
                <a:ea typeface="+mn-ea"/>
                <a:cs typeface="+mn-cs"/>
              </a:defRPr>
            </a:lvl4pPr>
            <a:lvl5pPr marL="358775" indent="-358775" algn="l" rtl="0" eaLnBrk="1" fontAlgn="base" hangingPunct="1">
              <a:spcBef>
                <a:spcPct val="0"/>
              </a:spcBef>
              <a:spcAft>
                <a:spcPct val="0"/>
              </a:spcAft>
              <a:defRPr sz="3000" b="1">
                <a:solidFill>
                  <a:schemeClr val="lt1"/>
                </a:solidFill>
                <a:latin typeface="+mn-lt"/>
                <a:ea typeface="+mn-ea"/>
                <a:cs typeface="+mn-cs"/>
              </a:defRPr>
            </a:lvl5pPr>
            <a:lvl6pPr marL="815975" algn="l" rtl="0" eaLnBrk="1" fontAlgn="base" hangingPunct="1">
              <a:spcBef>
                <a:spcPct val="0"/>
              </a:spcBef>
              <a:spcAft>
                <a:spcPct val="0"/>
              </a:spcAft>
              <a:defRPr sz="3000" b="1">
                <a:solidFill>
                  <a:schemeClr val="lt1"/>
                </a:solidFill>
                <a:latin typeface="+mn-lt"/>
                <a:ea typeface="+mn-ea"/>
                <a:cs typeface="+mn-cs"/>
              </a:defRPr>
            </a:lvl6pPr>
            <a:lvl7pPr marL="1273175" algn="l" rtl="0" eaLnBrk="1" fontAlgn="base" hangingPunct="1">
              <a:spcBef>
                <a:spcPct val="0"/>
              </a:spcBef>
              <a:spcAft>
                <a:spcPct val="0"/>
              </a:spcAft>
              <a:defRPr sz="3000" b="1">
                <a:solidFill>
                  <a:schemeClr val="lt1"/>
                </a:solidFill>
                <a:latin typeface="+mn-lt"/>
                <a:ea typeface="+mn-ea"/>
                <a:cs typeface="+mn-cs"/>
              </a:defRPr>
            </a:lvl7pPr>
            <a:lvl8pPr marL="1730375" algn="l" rtl="0" eaLnBrk="1" fontAlgn="base" hangingPunct="1">
              <a:spcBef>
                <a:spcPct val="0"/>
              </a:spcBef>
              <a:spcAft>
                <a:spcPct val="0"/>
              </a:spcAft>
              <a:defRPr sz="3000" b="1">
                <a:solidFill>
                  <a:schemeClr val="lt1"/>
                </a:solidFill>
                <a:latin typeface="+mn-lt"/>
                <a:ea typeface="+mn-ea"/>
                <a:cs typeface="+mn-cs"/>
              </a:defRPr>
            </a:lvl8pPr>
            <a:lvl9pPr marL="2187575" algn="l" rtl="0" eaLnBrk="1" fontAlgn="base" hangingPunct="1">
              <a:spcBef>
                <a:spcPct val="0"/>
              </a:spcBef>
              <a:spcAft>
                <a:spcPct val="0"/>
              </a:spcAft>
              <a:defRPr sz="3000" b="1">
                <a:solidFill>
                  <a:schemeClr val="lt1"/>
                </a:solidFill>
                <a:latin typeface="+mn-lt"/>
                <a:ea typeface="+mn-ea"/>
                <a:cs typeface="+mn-cs"/>
              </a:defRPr>
            </a:lvl9pPr>
          </a:lstStyle>
          <a:p>
            <a:pPr algn="ctr"/>
            <a:r>
              <a:rPr lang="en-GB" sz="1400" kern="0" dirty="0" smtClean="0">
                <a:solidFill>
                  <a:srgbClr val="00863D"/>
                </a:solidFill>
              </a:rPr>
              <a:t>Exchange of Experts /Erasmus</a:t>
            </a:r>
            <a:endParaRPr lang="en-GB" sz="1400" kern="0" dirty="0">
              <a:solidFill>
                <a:srgbClr val="00863D"/>
              </a:solidFill>
            </a:endParaRPr>
          </a:p>
        </p:txBody>
      </p:sp>
      <p:sp>
        <p:nvSpPr>
          <p:cNvPr id="53" name="Title 1"/>
          <p:cNvSpPr txBox="1">
            <a:spLocks/>
          </p:cNvSpPr>
          <p:nvPr/>
        </p:nvSpPr>
        <p:spPr bwMode="auto">
          <a:xfrm rot="16200000">
            <a:off x="6966226" y="3325313"/>
            <a:ext cx="3649825" cy="360040"/>
          </a:xfrm>
          <a:prstGeom prst="rect">
            <a:avLst/>
          </a:prstGeom>
          <a:solidFill>
            <a:schemeClr val="accent1">
              <a:lumMod val="90000"/>
            </a:schemeClr>
          </a:solidFill>
          <a:ln>
            <a:solidFill>
              <a:srgbClr val="00863D"/>
            </a:solidFill>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chemeClr val="lt1"/>
                </a:solidFill>
                <a:latin typeface="+mn-lt"/>
                <a:ea typeface="+mn-ea"/>
                <a:cs typeface="+mn-cs"/>
              </a:defRPr>
            </a:lvl1pPr>
            <a:lvl2pPr marL="358775" indent="-358775" algn="l" rtl="0" eaLnBrk="1" fontAlgn="base" hangingPunct="1">
              <a:spcBef>
                <a:spcPct val="0"/>
              </a:spcBef>
              <a:spcAft>
                <a:spcPct val="0"/>
              </a:spcAft>
              <a:defRPr sz="3000" b="1">
                <a:solidFill>
                  <a:schemeClr val="lt1"/>
                </a:solidFill>
                <a:latin typeface="+mn-lt"/>
                <a:ea typeface="+mn-ea"/>
                <a:cs typeface="+mn-cs"/>
              </a:defRPr>
            </a:lvl2pPr>
            <a:lvl3pPr marL="358775" indent="-358775" algn="l" rtl="0" eaLnBrk="1" fontAlgn="base" hangingPunct="1">
              <a:spcBef>
                <a:spcPct val="0"/>
              </a:spcBef>
              <a:spcAft>
                <a:spcPct val="0"/>
              </a:spcAft>
              <a:defRPr sz="3000" b="1">
                <a:solidFill>
                  <a:schemeClr val="lt1"/>
                </a:solidFill>
                <a:latin typeface="+mn-lt"/>
                <a:ea typeface="+mn-ea"/>
                <a:cs typeface="+mn-cs"/>
              </a:defRPr>
            </a:lvl3pPr>
            <a:lvl4pPr marL="358775" indent="-358775" algn="l" rtl="0" eaLnBrk="1" fontAlgn="base" hangingPunct="1">
              <a:spcBef>
                <a:spcPct val="0"/>
              </a:spcBef>
              <a:spcAft>
                <a:spcPct val="0"/>
              </a:spcAft>
              <a:defRPr sz="3000" b="1">
                <a:solidFill>
                  <a:schemeClr val="lt1"/>
                </a:solidFill>
                <a:latin typeface="+mn-lt"/>
                <a:ea typeface="+mn-ea"/>
                <a:cs typeface="+mn-cs"/>
              </a:defRPr>
            </a:lvl4pPr>
            <a:lvl5pPr marL="358775" indent="-358775" algn="l" rtl="0" eaLnBrk="1" fontAlgn="base" hangingPunct="1">
              <a:spcBef>
                <a:spcPct val="0"/>
              </a:spcBef>
              <a:spcAft>
                <a:spcPct val="0"/>
              </a:spcAft>
              <a:defRPr sz="3000" b="1">
                <a:solidFill>
                  <a:schemeClr val="lt1"/>
                </a:solidFill>
                <a:latin typeface="+mn-lt"/>
                <a:ea typeface="+mn-ea"/>
                <a:cs typeface="+mn-cs"/>
              </a:defRPr>
            </a:lvl5pPr>
            <a:lvl6pPr marL="815975" algn="l" rtl="0" eaLnBrk="1" fontAlgn="base" hangingPunct="1">
              <a:spcBef>
                <a:spcPct val="0"/>
              </a:spcBef>
              <a:spcAft>
                <a:spcPct val="0"/>
              </a:spcAft>
              <a:defRPr sz="3000" b="1">
                <a:solidFill>
                  <a:schemeClr val="lt1"/>
                </a:solidFill>
                <a:latin typeface="+mn-lt"/>
                <a:ea typeface="+mn-ea"/>
                <a:cs typeface="+mn-cs"/>
              </a:defRPr>
            </a:lvl6pPr>
            <a:lvl7pPr marL="1273175" algn="l" rtl="0" eaLnBrk="1" fontAlgn="base" hangingPunct="1">
              <a:spcBef>
                <a:spcPct val="0"/>
              </a:spcBef>
              <a:spcAft>
                <a:spcPct val="0"/>
              </a:spcAft>
              <a:defRPr sz="3000" b="1">
                <a:solidFill>
                  <a:schemeClr val="lt1"/>
                </a:solidFill>
                <a:latin typeface="+mn-lt"/>
                <a:ea typeface="+mn-ea"/>
                <a:cs typeface="+mn-cs"/>
              </a:defRPr>
            </a:lvl7pPr>
            <a:lvl8pPr marL="1730375" algn="l" rtl="0" eaLnBrk="1" fontAlgn="base" hangingPunct="1">
              <a:spcBef>
                <a:spcPct val="0"/>
              </a:spcBef>
              <a:spcAft>
                <a:spcPct val="0"/>
              </a:spcAft>
              <a:defRPr sz="3000" b="1">
                <a:solidFill>
                  <a:schemeClr val="lt1"/>
                </a:solidFill>
                <a:latin typeface="+mn-lt"/>
                <a:ea typeface="+mn-ea"/>
                <a:cs typeface="+mn-cs"/>
              </a:defRPr>
            </a:lvl8pPr>
            <a:lvl9pPr marL="2187575" algn="l" rtl="0" eaLnBrk="1" fontAlgn="base" hangingPunct="1">
              <a:spcBef>
                <a:spcPct val="0"/>
              </a:spcBef>
              <a:spcAft>
                <a:spcPct val="0"/>
              </a:spcAft>
              <a:defRPr sz="3000" b="1">
                <a:solidFill>
                  <a:schemeClr val="lt1"/>
                </a:solidFill>
                <a:latin typeface="+mn-lt"/>
                <a:ea typeface="+mn-ea"/>
                <a:cs typeface="+mn-cs"/>
              </a:defRPr>
            </a:lvl9pPr>
          </a:lstStyle>
          <a:p>
            <a:pPr algn="ctr"/>
            <a:r>
              <a:rPr lang="en-GB" sz="1600" kern="0" dirty="0" smtClean="0">
                <a:solidFill>
                  <a:srgbClr val="00863D"/>
                </a:solidFill>
              </a:rPr>
              <a:t>EUCPM</a:t>
            </a:r>
            <a:r>
              <a:rPr lang="en-GB" sz="1400" kern="0" dirty="0" smtClean="0">
                <a:solidFill>
                  <a:srgbClr val="00863D"/>
                </a:solidFill>
              </a:rPr>
              <a:t> Exercises</a:t>
            </a:r>
            <a:endParaRPr lang="en-GB" sz="1400" kern="0" dirty="0">
              <a:solidFill>
                <a:srgbClr val="00863D"/>
              </a:solidFill>
            </a:endParaRPr>
          </a:p>
        </p:txBody>
      </p:sp>
      <p:sp>
        <p:nvSpPr>
          <p:cNvPr id="54" name="Title 1"/>
          <p:cNvSpPr txBox="1">
            <a:spLocks/>
          </p:cNvSpPr>
          <p:nvPr/>
        </p:nvSpPr>
        <p:spPr bwMode="auto">
          <a:xfrm rot="16200000">
            <a:off x="-1591541" y="3498810"/>
            <a:ext cx="4406204" cy="720078"/>
          </a:xfrm>
          <a:prstGeom prst="rect">
            <a:avLst/>
          </a:prstGeom>
          <a:solidFill>
            <a:srgbClr val="993300"/>
          </a:solidFill>
          <a:ln>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chemeClr val="lt1"/>
                </a:solidFill>
                <a:latin typeface="+mn-lt"/>
                <a:ea typeface="+mn-ea"/>
                <a:cs typeface="+mn-cs"/>
              </a:defRPr>
            </a:lvl1pPr>
            <a:lvl2pPr marL="358775" indent="-358775" algn="l" rtl="0" eaLnBrk="1" fontAlgn="base" hangingPunct="1">
              <a:spcBef>
                <a:spcPct val="0"/>
              </a:spcBef>
              <a:spcAft>
                <a:spcPct val="0"/>
              </a:spcAft>
              <a:defRPr sz="3000" b="1">
                <a:solidFill>
                  <a:schemeClr val="lt1"/>
                </a:solidFill>
                <a:latin typeface="+mn-lt"/>
                <a:ea typeface="+mn-ea"/>
                <a:cs typeface="+mn-cs"/>
              </a:defRPr>
            </a:lvl2pPr>
            <a:lvl3pPr marL="358775" indent="-358775" algn="l" rtl="0" eaLnBrk="1" fontAlgn="base" hangingPunct="1">
              <a:spcBef>
                <a:spcPct val="0"/>
              </a:spcBef>
              <a:spcAft>
                <a:spcPct val="0"/>
              </a:spcAft>
              <a:defRPr sz="3000" b="1">
                <a:solidFill>
                  <a:schemeClr val="lt1"/>
                </a:solidFill>
                <a:latin typeface="+mn-lt"/>
                <a:ea typeface="+mn-ea"/>
                <a:cs typeface="+mn-cs"/>
              </a:defRPr>
            </a:lvl3pPr>
            <a:lvl4pPr marL="358775" indent="-358775" algn="l" rtl="0" eaLnBrk="1" fontAlgn="base" hangingPunct="1">
              <a:spcBef>
                <a:spcPct val="0"/>
              </a:spcBef>
              <a:spcAft>
                <a:spcPct val="0"/>
              </a:spcAft>
              <a:defRPr sz="3000" b="1">
                <a:solidFill>
                  <a:schemeClr val="lt1"/>
                </a:solidFill>
                <a:latin typeface="+mn-lt"/>
                <a:ea typeface="+mn-ea"/>
                <a:cs typeface="+mn-cs"/>
              </a:defRPr>
            </a:lvl4pPr>
            <a:lvl5pPr marL="358775" indent="-358775" algn="l" rtl="0" eaLnBrk="1" fontAlgn="base" hangingPunct="1">
              <a:spcBef>
                <a:spcPct val="0"/>
              </a:spcBef>
              <a:spcAft>
                <a:spcPct val="0"/>
              </a:spcAft>
              <a:defRPr sz="3000" b="1">
                <a:solidFill>
                  <a:schemeClr val="lt1"/>
                </a:solidFill>
                <a:latin typeface="+mn-lt"/>
                <a:ea typeface="+mn-ea"/>
                <a:cs typeface="+mn-cs"/>
              </a:defRPr>
            </a:lvl5pPr>
            <a:lvl6pPr marL="815975" algn="l" rtl="0" eaLnBrk="1" fontAlgn="base" hangingPunct="1">
              <a:spcBef>
                <a:spcPct val="0"/>
              </a:spcBef>
              <a:spcAft>
                <a:spcPct val="0"/>
              </a:spcAft>
              <a:defRPr sz="3000" b="1">
                <a:solidFill>
                  <a:schemeClr val="lt1"/>
                </a:solidFill>
                <a:latin typeface="+mn-lt"/>
                <a:ea typeface="+mn-ea"/>
                <a:cs typeface="+mn-cs"/>
              </a:defRPr>
            </a:lvl6pPr>
            <a:lvl7pPr marL="1273175" algn="l" rtl="0" eaLnBrk="1" fontAlgn="base" hangingPunct="1">
              <a:spcBef>
                <a:spcPct val="0"/>
              </a:spcBef>
              <a:spcAft>
                <a:spcPct val="0"/>
              </a:spcAft>
              <a:defRPr sz="3000" b="1">
                <a:solidFill>
                  <a:schemeClr val="lt1"/>
                </a:solidFill>
                <a:latin typeface="+mn-lt"/>
                <a:ea typeface="+mn-ea"/>
                <a:cs typeface="+mn-cs"/>
              </a:defRPr>
            </a:lvl7pPr>
            <a:lvl8pPr marL="1730375" algn="l" rtl="0" eaLnBrk="1" fontAlgn="base" hangingPunct="1">
              <a:spcBef>
                <a:spcPct val="0"/>
              </a:spcBef>
              <a:spcAft>
                <a:spcPct val="0"/>
              </a:spcAft>
              <a:defRPr sz="3000" b="1">
                <a:solidFill>
                  <a:schemeClr val="lt1"/>
                </a:solidFill>
                <a:latin typeface="+mn-lt"/>
                <a:ea typeface="+mn-ea"/>
                <a:cs typeface="+mn-cs"/>
              </a:defRPr>
            </a:lvl8pPr>
            <a:lvl9pPr marL="2187575" algn="l" rtl="0" eaLnBrk="1" fontAlgn="base" hangingPunct="1">
              <a:spcBef>
                <a:spcPct val="0"/>
              </a:spcBef>
              <a:spcAft>
                <a:spcPct val="0"/>
              </a:spcAft>
              <a:defRPr sz="3000" b="1">
                <a:solidFill>
                  <a:schemeClr val="lt1"/>
                </a:solidFill>
                <a:latin typeface="+mn-lt"/>
                <a:ea typeface="+mn-ea"/>
                <a:cs typeface="+mn-cs"/>
              </a:defRPr>
            </a:lvl9pPr>
          </a:lstStyle>
          <a:p>
            <a:pPr algn="ctr"/>
            <a:r>
              <a:rPr lang="en-GB" sz="1400" kern="0" dirty="0" smtClean="0"/>
              <a:t>Disaster Management Master</a:t>
            </a:r>
            <a:endParaRPr lang="en-GB" sz="1400" kern="0" dirty="0"/>
          </a:p>
        </p:txBody>
      </p:sp>
      <p:sp>
        <p:nvSpPr>
          <p:cNvPr id="55" name="Title 1"/>
          <p:cNvSpPr txBox="1">
            <a:spLocks/>
          </p:cNvSpPr>
          <p:nvPr/>
        </p:nvSpPr>
        <p:spPr bwMode="auto">
          <a:xfrm>
            <a:off x="1039619" y="5445224"/>
            <a:ext cx="7923868" cy="616726"/>
          </a:xfrm>
          <a:prstGeom prst="rect">
            <a:avLst/>
          </a:prstGeom>
          <a:solidFill>
            <a:schemeClr val="accent5">
              <a:lumMod val="75000"/>
            </a:schemeClr>
          </a:solidFill>
          <a:ln>
            <a:solidFill>
              <a:srgbClr val="00863D"/>
            </a:solidFill>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chemeClr val="lt1"/>
                </a:solidFill>
                <a:latin typeface="+mn-lt"/>
                <a:ea typeface="+mn-ea"/>
                <a:cs typeface="+mn-cs"/>
              </a:defRPr>
            </a:lvl1pPr>
            <a:lvl2pPr marL="358775" indent="-358775" algn="l" rtl="0" eaLnBrk="1" fontAlgn="base" hangingPunct="1">
              <a:spcBef>
                <a:spcPct val="0"/>
              </a:spcBef>
              <a:spcAft>
                <a:spcPct val="0"/>
              </a:spcAft>
              <a:defRPr sz="3000" b="1">
                <a:solidFill>
                  <a:schemeClr val="lt1"/>
                </a:solidFill>
                <a:latin typeface="+mn-lt"/>
                <a:ea typeface="+mn-ea"/>
                <a:cs typeface="+mn-cs"/>
              </a:defRPr>
            </a:lvl2pPr>
            <a:lvl3pPr marL="358775" indent="-358775" algn="l" rtl="0" eaLnBrk="1" fontAlgn="base" hangingPunct="1">
              <a:spcBef>
                <a:spcPct val="0"/>
              </a:spcBef>
              <a:spcAft>
                <a:spcPct val="0"/>
              </a:spcAft>
              <a:defRPr sz="3000" b="1">
                <a:solidFill>
                  <a:schemeClr val="lt1"/>
                </a:solidFill>
                <a:latin typeface="+mn-lt"/>
                <a:ea typeface="+mn-ea"/>
                <a:cs typeface="+mn-cs"/>
              </a:defRPr>
            </a:lvl3pPr>
            <a:lvl4pPr marL="358775" indent="-358775" algn="l" rtl="0" eaLnBrk="1" fontAlgn="base" hangingPunct="1">
              <a:spcBef>
                <a:spcPct val="0"/>
              </a:spcBef>
              <a:spcAft>
                <a:spcPct val="0"/>
              </a:spcAft>
              <a:defRPr sz="3000" b="1">
                <a:solidFill>
                  <a:schemeClr val="lt1"/>
                </a:solidFill>
                <a:latin typeface="+mn-lt"/>
                <a:ea typeface="+mn-ea"/>
                <a:cs typeface="+mn-cs"/>
              </a:defRPr>
            </a:lvl4pPr>
            <a:lvl5pPr marL="358775" indent="-358775" algn="l" rtl="0" eaLnBrk="1" fontAlgn="base" hangingPunct="1">
              <a:spcBef>
                <a:spcPct val="0"/>
              </a:spcBef>
              <a:spcAft>
                <a:spcPct val="0"/>
              </a:spcAft>
              <a:defRPr sz="3000" b="1">
                <a:solidFill>
                  <a:schemeClr val="lt1"/>
                </a:solidFill>
                <a:latin typeface="+mn-lt"/>
                <a:ea typeface="+mn-ea"/>
                <a:cs typeface="+mn-cs"/>
              </a:defRPr>
            </a:lvl5pPr>
            <a:lvl6pPr marL="815975" algn="l" rtl="0" eaLnBrk="1" fontAlgn="base" hangingPunct="1">
              <a:spcBef>
                <a:spcPct val="0"/>
              </a:spcBef>
              <a:spcAft>
                <a:spcPct val="0"/>
              </a:spcAft>
              <a:defRPr sz="3000" b="1">
                <a:solidFill>
                  <a:schemeClr val="lt1"/>
                </a:solidFill>
                <a:latin typeface="+mn-lt"/>
                <a:ea typeface="+mn-ea"/>
                <a:cs typeface="+mn-cs"/>
              </a:defRPr>
            </a:lvl6pPr>
            <a:lvl7pPr marL="1273175" algn="l" rtl="0" eaLnBrk="1" fontAlgn="base" hangingPunct="1">
              <a:spcBef>
                <a:spcPct val="0"/>
              </a:spcBef>
              <a:spcAft>
                <a:spcPct val="0"/>
              </a:spcAft>
              <a:defRPr sz="3000" b="1">
                <a:solidFill>
                  <a:schemeClr val="lt1"/>
                </a:solidFill>
                <a:latin typeface="+mn-lt"/>
                <a:ea typeface="+mn-ea"/>
                <a:cs typeface="+mn-cs"/>
              </a:defRPr>
            </a:lvl7pPr>
            <a:lvl8pPr marL="1730375" algn="l" rtl="0" eaLnBrk="1" fontAlgn="base" hangingPunct="1">
              <a:spcBef>
                <a:spcPct val="0"/>
              </a:spcBef>
              <a:spcAft>
                <a:spcPct val="0"/>
              </a:spcAft>
              <a:defRPr sz="3000" b="1">
                <a:solidFill>
                  <a:schemeClr val="lt1"/>
                </a:solidFill>
                <a:latin typeface="+mn-lt"/>
                <a:ea typeface="+mn-ea"/>
                <a:cs typeface="+mn-cs"/>
              </a:defRPr>
            </a:lvl8pPr>
            <a:lvl9pPr marL="2187575" algn="l" rtl="0" eaLnBrk="1" fontAlgn="base" hangingPunct="1">
              <a:spcBef>
                <a:spcPct val="0"/>
              </a:spcBef>
              <a:spcAft>
                <a:spcPct val="0"/>
              </a:spcAft>
              <a:defRPr sz="3000" b="1">
                <a:solidFill>
                  <a:schemeClr val="lt1"/>
                </a:solidFill>
                <a:latin typeface="+mn-lt"/>
                <a:ea typeface="+mn-ea"/>
                <a:cs typeface="+mn-cs"/>
              </a:defRPr>
            </a:lvl9pPr>
          </a:lstStyle>
          <a:p>
            <a:pPr algn="ctr"/>
            <a:r>
              <a:rPr lang="en-GB" sz="1600" kern="0" dirty="0" smtClean="0">
                <a:solidFill>
                  <a:srgbClr val="00863D"/>
                </a:solidFill>
                <a:latin typeface="+mj-lt"/>
              </a:rPr>
              <a:t>EUCPM entry level training</a:t>
            </a:r>
            <a:endParaRPr lang="en-GB" sz="1600" kern="0" dirty="0">
              <a:solidFill>
                <a:srgbClr val="00863D"/>
              </a:solidFill>
              <a:latin typeface="+mj-lt"/>
            </a:endParaRPr>
          </a:p>
        </p:txBody>
      </p:sp>
      <p:sp>
        <p:nvSpPr>
          <p:cNvPr id="32" name="TextBox 31"/>
          <p:cNvSpPr txBox="1"/>
          <p:nvPr/>
        </p:nvSpPr>
        <p:spPr>
          <a:xfrm>
            <a:off x="5220072" y="1897087"/>
            <a:ext cx="1424896" cy="307777"/>
          </a:xfrm>
          <a:prstGeom prst="rect">
            <a:avLst/>
          </a:prstGeom>
          <a:solidFill>
            <a:schemeClr val="accent1">
              <a:lumMod val="90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1400" dirty="0" smtClean="0">
                <a:solidFill>
                  <a:srgbClr val="00863D"/>
                </a:solidFill>
              </a:rPr>
              <a:t>Modules</a:t>
            </a:r>
          </a:p>
        </p:txBody>
      </p:sp>
      <p:sp>
        <p:nvSpPr>
          <p:cNvPr id="33" name="TextBox 32"/>
          <p:cNvSpPr txBox="1"/>
          <p:nvPr/>
        </p:nvSpPr>
        <p:spPr>
          <a:xfrm>
            <a:off x="6914309" y="1889537"/>
            <a:ext cx="1424896" cy="307777"/>
          </a:xfrm>
          <a:prstGeom prst="rect">
            <a:avLst/>
          </a:prstGeom>
          <a:solidFill>
            <a:schemeClr val="accent1">
              <a:lumMod val="90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1400" dirty="0" smtClean="0">
                <a:solidFill>
                  <a:srgbClr val="00863D"/>
                </a:solidFill>
              </a:rPr>
              <a:t>EUCPT</a:t>
            </a:r>
          </a:p>
        </p:txBody>
      </p:sp>
      <p:grpSp>
        <p:nvGrpSpPr>
          <p:cNvPr id="10" name="Group 9"/>
          <p:cNvGrpSpPr/>
          <p:nvPr/>
        </p:nvGrpSpPr>
        <p:grpSpPr>
          <a:xfrm>
            <a:off x="-66401" y="128068"/>
            <a:ext cx="2076004" cy="2232191"/>
            <a:chOff x="-5293096" y="1186152"/>
            <a:chExt cx="3444156" cy="3763878"/>
          </a:xfrm>
        </p:grpSpPr>
        <p:sp>
          <p:nvSpPr>
            <p:cNvPr id="6" name="Donut 5"/>
            <p:cNvSpPr/>
            <p:nvPr/>
          </p:nvSpPr>
          <p:spPr>
            <a:xfrm>
              <a:off x="-4153196" y="1426595"/>
              <a:ext cx="2304256" cy="2582487"/>
            </a:xfrm>
            <a:prstGeom prst="donut">
              <a:avLst>
                <a:gd name="adj" fmla="val 5428"/>
              </a:avLst>
            </a:prstGeom>
            <a:solidFill>
              <a:srgbClr val="004C22">
                <a:alpha val="23000"/>
              </a:srgbClr>
            </a:solidFill>
            <a:ln>
              <a:noFill/>
            </a:ln>
            <a:effectLst>
              <a:outerShdw blurRad="40000" dist="23000" sx="1000" sy="1000" rotWithShape="0">
                <a:schemeClr val="bg1">
                  <a:alpha val="84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solidFill>
                  <a:schemeClr val="tx1"/>
                </a:solidFill>
              </a:endParaRPr>
            </a:p>
          </p:txBody>
        </p:sp>
        <p:sp>
          <p:nvSpPr>
            <p:cNvPr id="35" name="Donut 34"/>
            <p:cNvSpPr/>
            <p:nvPr/>
          </p:nvSpPr>
          <p:spPr>
            <a:xfrm>
              <a:off x="-5293096" y="1186152"/>
              <a:ext cx="2376264" cy="2342323"/>
            </a:xfrm>
            <a:prstGeom prst="donut">
              <a:avLst>
                <a:gd name="adj" fmla="val 6512"/>
              </a:avLst>
            </a:prstGeom>
            <a:solidFill>
              <a:srgbClr val="C09200">
                <a:alpha val="30000"/>
              </a:srgbClr>
            </a:solidFill>
            <a:ln>
              <a:noFill/>
            </a:ln>
            <a:effectLst>
              <a:outerShdw blurRad="40000" dist="23000" sx="1000" sy="1000" rotWithShape="0">
                <a:schemeClr val="bg1">
                  <a:alpha val="84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solidFill>
                  <a:schemeClr val="tx1"/>
                </a:solidFill>
              </a:endParaRPr>
            </a:p>
          </p:txBody>
        </p:sp>
        <p:sp>
          <p:nvSpPr>
            <p:cNvPr id="36" name="Donut 35"/>
            <p:cNvSpPr/>
            <p:nvPr/>
          </p:nvSpPr>
          <p:spPr>
            <a:xfrm>
              <a:off x="-5077072" y="2535647"/>
              <a:ext cx="2592287" cy="2414383"/>
            </a:xfrm>
            <a:prstGeom prst="donut">
              <a:avLst>
                <a:gd name="adj" fmla="val 5547"/>
              </a:avLst>
            </a:prstGeom>
            <a:solidFill>
              <a:srgbClr val="993300">
                <a:alpha val="32000"/>
              </a:srgbClr>
            </a:solidFill>
            <a:ln>
              <a:noFill/>
            </a:ln>
            <a:effectLst>
              <a:outerShdw blurRad="40000" dist="23000" sx="1000" sy="1000" rotWithShape="0">
                <a:schemeClr val="bg1">
                  <a:alpha val="84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solidFill>
                  <a:schemeClr val="tx1"/>
                </a:solidFill>
              </a:endParaRPr>
            </a:p>
          </p:txBody>
        </p:sp>
      </p:grpSp>
      <p:sp>
        <p:nvSpPr>
          <p:cNvPr id="37" name="TextBox 36"/>
          <p:cNvSpPr txBox="1"/>
          <p:nvPr/>
        </p:nvSpPr>
        <p:spPr>
          <a:xfrm>
            <a:off x="2019873" y="2839020"/>
            <a:ext cx="1395512" cy="1061829"/>
          </a:xfrm>
          <a:prstGeom prst="rect">
            <a:avLst/>
          </a:prstGeom>
          <a:solidFill>
            <a:srgbClr val="993300"/>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ct val="150000"/>
              </a:lnSpc>
            </a:pPr>
            <a:r>
              <a:rPr lang="en-GB" sz="1400" dirty="0" smtClean="0">
                <a:solidFill>
                  <a:srgbClr val="C09200"/>
                </a:solidFill>
              </a:rPr>
              <a:t>Specialised expertise courses </a:t>
            </a:r>
          </a:p>
        </p:txBody>
      </p:sp>
      <p:sp>
        <p:nvSpPr>
          <p:cNvPr id="3" name="Up Arrow 2"/>
          <p:cNvSpPr/>
          <p:nvPr/>
        </p:nvSpPr>
        <p:spPr>
          <a:xfrm>
            <a:off x="7511687" y="3056438"/>
            <a:ext cx="242316" cy="199640"/>
          </a:xfrm>
          <a:prstGeom prst="upArrow">
            <a:avLst/>
          </a:prstGeom>
          <a:solidFill>
            <a:schemeClr val="bg1"/>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40" name="Up Arrow 39"/>
          <p:cNvSpPr/>
          <p:nvPr/>
        </p:nvSpPr>
        <p:spPr>
          <a:xfrm>
            <a:off x="5727531" y="2671657"/>
            <a:ext cx="192019" cy="179549"/>
          </a:xfrm>
          <a:prstGeom prst="upArrow">
            <a:avLst/>
          </a:prstGeom>
          <a:solidFill>
            <a:schemeClr val="bg1"/>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Tree>
    <p:extLst>
      <p:ext uri="{BB962C8B-B14F-4D97-AF65-F5344CB8AC3E}">
        <p14:creationId xmlns:p14="http://schemas.microsoft.com/office/powerpoint/2010/main" val="132938615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052736"/>
            <a:ext cx="8229600" cy="936625"/>
          </a:xfrm>
        </p:spPr>
        <p:txBody>
          <a:bodyPr/>
          <a:lstStyle/>
          <a:p>
            <a:r>
              <a:rPr lang="fr-BE" dirty="0" smtClean="0"/>
              <a:t>In conclusion…</a:t>
            </a:r>
            <a:endParaRPr lang="en-GB" dirty="0"/>
          </a:p>
        </p:txBody>
      </p:sp>
      <p:sp>
        <p:nvSpPr>
          <p:cNvPr id="13" name="Rectangle 3"/>
          <p:cNvSpPr txBox="1">
            <a:spLocks noChangeArrowheads="1"/>
          </p:cNvSpPr>
          <p:nvPr/>
        </p:nvSpPr>
        <p:spPr bwMode="auto">
          <a:xfrm>
            <a:off x="251520" y="1844824"/>
            <a:ext cx="7560840" cy="4536504"/>
          </a:xfrm>
          <a:prstGeom prst="rect">
            <a:avLst/>
          </a:prstGeom>
          <a:noFill/>
          <a:ln>
            <a:noFill/>
          </a:ln>
          <a:effectLst/>
          <a:extLst>
            <a:ext uri="{909E8E84-426E-40dd-AFC4-6F175D3DCCD1}">
              <a14:hiddenFill xmlns:a14="http://schemas.microsoft.com/office/drawing/2010/main">
                <a:solidFill>
                  <a:srgbClr val="993366">
                    <a:alpha val="3294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fr-BE" sz="2400" b="0" dirty="0" smtClean="0"/>
              <a:t>rescEU</a:t>
            </a:r>
            <a:endParaRPr lang="fr-BE" sz="2400" b="0" dirty="0"/>
          </a:p>
          <a:p>
            <a:pPr marL="644525" indent="-285750">
              <a:buFontTx/>
              <a:buChar char="-"/>
            </a:pPr>
            <a:r>
              <a:rPr lang="fr-BE" sz="1600" b="0" dirty="0" smtClean="0"/>
              <a:t>Reinforces </a:t>
            </a:r>
            <a:r>
              <a:rPr lang="fr-BE" sz="1600" b="0" dirty="0"/>
              <a:t>the EU's and Member States’ collective ability to respond to disasters, and address recurrent and emerging capacity gaps, by putting in place a dual system of response capacity: a dedicated reserve of response capacities with command at control at Union level, to be known as rescEU; and a more effective and dynamic contribution from Member States through a European Civil Protection Pool</a:t>
            </a:r>
            <a:r>
              <a:rPr lang="fr-BE" sz="1600" b="0" dirty="0" smtClean="0"/>
              <a:t>.</a:t>
            </a:r>
          </a:p>
          <a:p>
            <a:r>
              <a:rPr lang="fr-BE" sz="1600" b="0" dirty="0" smtClean="0"/>
              <a:t> </a:t>
            </a:r>
            <a:endParaRPr lang="fr-BE" sz="1600" b="0" dirty="0"/>
          </a:p>
          <a:p>
            <a:pPr marL="644525" indent="-285750">
              <a:buFontTx/>
              <a:buChar char="-"/>
            </a:pPr>
            <a:r>
              <a:rPr lang="fr-BE" sz="1600" b="0" dirty="0" smtClean="0"/>
              <a:t>Strengthens </a:t>
            </a:r>
            <a:r>
              <a:rPr lang="fr-BE" sz="1600" b="0" dirty="0"/>
              <a:t>the focus on prevention action as part of the disaster risk management cycle, as well as reinforce coherence with other key EU policies acting, inter alia, in the field of climate change adaptation, disaster prevention and disaster response; </a:t>
            </a:r>
            <a:endParaRPr lang="fr-BE" sz="1600" b="0" dirty="0" smtClean="0"/>
          </a:p>
          <a:p>
            <a:pPr marL="644525" indent="-285750">
              <a:buFontTx/>
              <a:buChar char="-"/>
            </a:pPr>
            <a:endParaRPr lang="fr-BE" sz="1600" b="0" dirty="0"/>
          </a:p>
          <a:p>
            <a:pPr marL="644525" indent="-285750">
              <a:buFontTx/>
              <a:buChar char="-"/>
            </a:pPr>
            <a:r>
              <a:rPr lang="fr-BE" sz="1600" b="0" dirty="0" smtClean="0"/>
              <a:t>Ensures </a:t>
            </a:r>
            <a:r>
              <a:rPr lang="fr-BE" sz="1600" b="0" dirty="0"/>
              <a:t>the Union's Civil Protection Mechanism is agile and effective in its administrative procedures in support of emergency operations. </a:t>
            </a:r>
          </a:p>
          <a:p>
            <a:pPr marL="815975" indent="-457200">
              <a:buFontTx/>
              <a:buChar char="-"/>
            </a:pPr>
            <a:endParaRPr lang="en-GB" sz="2400" b="0" dirty="0"/>
          </a:p>
        </p:txBody>
      </p:sp>
    </p:spTree>
    <p:extLst>
      <p:ext uri="{BB962C8B-B14F-4D97-AF65-F5344CB8AC3E}">
        <p14:creationId xmlns:p14="http://schemas.microsoft.com/office/powerpoint/2010/main" val="7180364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title"/>
          </p:nvPr>
        </p:nvSpPr>
        <p:spPr>
          <a:xfrm>
            <a:off x="251520" y="1196405"/>
            <a:ext cx="6408712" cy="576411"/>
          </a:xfrm>
          <a:extLst>
            <a:ext uri="{909E8E84-426E-40dd-AFC4-6F175D3DCCD1}">
              <a14:hiddenFill xmlns:a14="http://schemas.microsoft.com/office/drawing/2010/main">
                <a:solidFill>
                  <a:srgbClr val="993366">
                    <a:alpha val="32941"/>
                  </a:srgbClr>
                </a:solidFill>
              </a14:hiddenFill>
            </a:ext>
          </a:extLst>
        </p:spPr>
        <p:txBody>
          <a:bodyPr/>
          <a:lstStyle/>
          <a:p>
            <a:endParaRPr lang="en-GB" dirty="0"/>
          </a:p>
        </p:txBody>
      </p:sp>
      <p:grpSp>
        <p:nvGrpSpPr>
          <p:cNvPr id="14" name="Group 13"/>
          <p:cNvGrpSpPr/>
          <p:nvPr/>
        </p:nvGrpSpPr>
        <p:grpSpPr>
          <a:xfrm>
            <a:off x="3707904" y="5085184"/>
            <a:ext cx="2218924" cy="1608726"/>
            <a:chOff x="3203848" y="4503676"/>
            <a:chExt cx="2218924" cy="1608726"/>
          </a:xfrm>
        </p:grpSpPr>
        <p:sp>
          <p:nvSpPr>
            <p:cNvPr id="15" name="TextBox 14"/>
            <p:cNvSpPr txBox="1"/>
            <p:nvPr/>
          </p:nvSpPr>
          <p:spPr>
            <a:xfrm>
              <a:off x="3203848" y="4635074"/>
              <a:ext cx="1928239" cy="1477328"/>
            </a:xfrm>
            <a:prstGeom prst="rect">
              <a:avLst/>
            </a:prstGeom>
            <a:noFill/>
          </p:spPr>
          <p:txBody>
            <a:bodyPr wrap="square" rtlCol="0">
              <a:spAutoFit/>
            </a:bodyPr>
            <a:lstStyle/>
            <a:p>
              <a:r>
                <a:rPr lang="fr-BE" sz="2000" b="1" dirty="0">
                  <a:solidFill>
                    <a:schemeClr val="accent6"/>
                  </a:solidFill>
                  <a:latin typeface="Calibri" panose="020F0502020204030204" pitchFamily="34" charset="0"/>
                </a:rPr>
                <a:t>€360 </a:t>
              </a:r>
              <a:r>
                <a:rPr lang="fr-BE" sz="2000" b="1" dirty="0" smtClean="0">
                  <a:solidFill>
                    <a:schemeClr val="accent6"/>
                  </a:solidFill>
                  <a:latin typeface="Calibri" panose="020F0502020204030204" pitchFamily="34" charset="0"/>
                </a:rPr>
                <a:t>bn.</a:t>
              </a:r>
              <a:endParaRPr lang="fr-BE" sz="2000" b="1" dirty="0">
                <a:solidFill>
                  <a:schemeClr val="accent6"/>
                </a:solidFill>
                <a:latin typeface="Calibri" panose="020F0502020204030204" pitchFamily="34" charset="0"/>
              </a:endParaRPr>
            </a:p>
            <a:p>
              <a:r>
                <a:rPr lang="fr-BE" sz="1400" i="1" dirty="0" err="1">
                  <a:solidFill>
                    <a:schemeClr val="tx1"/>
                  </a:solidFill>
                  <a:latin typeface="Calibri" panose="020F0502020204030204" pitchFamily="34" charset="0"/>
                </a:rPr>
                <a:t>Reported</a:t>
              </a:r>
              <a:r>
                <a:rPr lang="fr-BE" sz="1400" i="1" dirty="0">
                  <a:solidFill>
                    <a:schemeClr val="tx1"/>
                  </a:solidFill>
                  <a:latin typeface="Calibri" panose="020F0502020204030204" pitchFamily="34" charset="0"/>
                </a:rPr>
                <a:t> </a:t>
              </a:r>
              <a:r>
                <a:rPr lang="fr-BE" sz="1400" i="1" dirty="0" err="1">
                  <a:solidFill>
                    <a:schemeClr val="tx1"/>
                  </a:solidFill>
                  <a:latin typeface="Calibri" panose="020F0502020204030204" pitchFamily="34" charset="0"/>
                </a:rPr>
                <a:t>economic</a:t>
              </a:r>
              <a:r>
                <a:rPr lang="fr-BE" sz="1400" i="1" dirty="0">
                  <a:solidFill>
                    <a:schemeClr val="tx1"/>
                  </a:solidFill>
                  <a:latin typeface="Calibri" panose="020F0502020204030204" pitchFamily="34" charset="0"/>
                </a:rPr>
                <a:t> </a:t>
              </a:r>
              <a:r>
                <a:rPr lang="fr-BE" sz="1400" i="1" dirty="0" err="1">
                  <a:solidFill>
                    <a:schemeClr val="tx1"/>
                  </a:solidFill>
                  <a:latin typeface="Calibri" panose="020F0502020204030204" pitchFamily="34" charset="0"/>
                </a:rPr>
                <a:t>losses</a:t>
              </a:r>
              <a:r>
                <a:rPr lang="fr-BE" sz="1400" i="1" dirty="0">
                  <a:solidFill>
                    <a:schemeClr val="tx1"/>
                  </a:solidFill>
                  <a:latin typeface="Calibri" panose="020F0502020204030204" pitchFamily="34" charset="0"/>
                </a:rPr>
                <a:t> </a:t>
              </a:r>
              <a:r>
                <a:rPr lang="fr-BE" sz="1400" i="1" dirty="0" err="1">
                  <a:solidFill>
                    <a:schemeClr val="tx1"/>
                  </a:solidFill>
                  <a:latin typeface="Calibri" panose="020F0502020204030204" pitchFamily="34" charset="0"/>
                </a:rPr>
                <a:t>since</a:t>
              </a:r>
              <a:r>
                <a:rPr lang="fr-BE" sz="1400" i="1" dirty="0">
                  <a:solidFill>
                    <a:schemeClr val="tx1"/>
                  </a:solidFill>
                  <a:latin typeface="Calibri" panose="020F0502020204030204" pitchFamily="34" charset="0"/>
                </a:rPr>
                <a:t> 1980 due to </a:t>
              </a:r>
              <a:r>
                <a:rPr lang="fr-BE" sz="1400" i="1" dirty="0" err="1">
                  <a:solidFill>
                    <a:schemeClr val="tx1"/>
                  </a:solidFill>
                  <a:latin typeface="Calibri" panose="020F0502020204030204" pitchFamily="34" charset="0"/>
                </a:rPr>
                <a:t>weather</a:t>
              </a:r>
              <a:r>
                <a:rPr lang="fr-BE" sz="1400" i="1" dirty="0">
                  <a:solidFill>
                    <a:schemeClr val="tx1"/>
                  </a:solidFill>
                  <a:latin typeface="Calibri" panose="020F0502020204030204" pitchFamily="34" charset="0"/>
                </a:rPr>
                <a:t> and </a:t>
              </a:r>
              <a:r>
                <a:rPr lang="fr-BE" sz="1400" i="1" dirty="0" err="1">
                  <a:solidFill>
                    <a:schemeClr val="tx1"/>
                  </a:solidFill>
                  <a:latin typeface="Calibri" panose="020F0502020204030204" pitchFamily="34" charset="0"/>
                </a:rPr>
                <a:t>climate</a:t>
              </a:r>
              <a:r>
                <a:rPr lang="fr-BE" sz="1400" i="1" dirty="0">
                  <a:solidFill>
                    <a:schemeClr val="tx1"/>
                  </a:solidFill>
                  <a:latin typeface="Calibri" panose="020F0502020204030204" pitchFamily="34" charset="0"/>
                </a:rPr>
                <a:t> </a:t>
              </a:r>
              <a:r>
                <a:rPr lang="fr-BE" sz="1400" i="1" dirty="0" err="1">
                  <a:solidFill>
                    <a:schemeClr val="tx1"/>
                  </a:solidFill>
                  <a:latin typeface="Calibri" panose="020F0502020204030204" pitchFamily="34" charset="0"/>
                </a:rPr>
                <a:t>extreme</a:t>
              </a:r>
              <a:r>
                <a:rPr lang="fr-BE" sz="1400" i="1" dirty="0">
                  <a:solidFill>
                    <a:schemeClr val="tx1"/>
                  </a:solidFill>
                  <a:latin typeface="Calibri" panose="020F0502020204030204" pitchFamily="34" charset="0"/>
                </a:rPr>
                <a:t> </a:t>
              </a:r>
              <a:r>
                <a:rPr lang="fr-BE" sz="1400" i="1" dirty="0" err="1">
                  <a:solidFill>
                    <a:schemeClr val="tx1"/>
                  </a:solidFill>
                  <a:latin typeface="Calibri" panose="020F0502020204030204" pitchFamily="34" charset="0"/>
                </a:rPr>
                <a:t>events</a:t>
              </a:r>
              <a:r>
                <a:rPr lang="fr-BE" sz="1400" i="1" dirty="0">
                  <a:solidFill>
                    <a:schemeClr val="tx1"/>
                  </a:solidFill>
                  <a:latin typeface="Calibri" panose="020F0502020204030204" pitchFamily="34" charset="0"/>
                </a:rPr>
                <a:t> in the Union</a:t>
              </a:r>
              <a:endParaRPr lang="en-GB" sz="1400" i="1" dirty="0">
                <a:solidFill>
                  <a:schemeClr val="tx1"/>
                </a:solidFill>
                <a:latin typeface="Calibri" panose="020F0502020204030204" pitchFamily="34" charset="0"/>
              </a:endParaRPr>
            </a:p>
          </p:txBody>
        </p:sp>
        <p:pic>
          <p:nvPicPr>
            <p:cNvPr id="16" name="Picture 9" descr="Resultado de imagen de euro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9519" y="4503676"/>
              <a:ext cx="773253" cy="7732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6653817" y="5132866"/>
            <a:ext cx="2492126" cy="1455490"/>
            <a:chOff x="5724128" y="2216828"/>
            <a:chExt cx="2492126" cy="1455490"/>
          </a:xfrm>
        </p:grpSpPr>
        <p:sp>
          <p:nvSpPr>
            <p:cNvPr id="18" name="TextBox 17"/>
            <p:cNvSpPr txBox="1"/>
            <p:nvPr/>
          </p:nvSpPr>
          <p:spPr>
            <a:xfrm>
              <a:off x="5724128" y="2348879"/>
              <a:ext cx="2492126" cy="1323439"/>
            </a:xfrm>
            <a:prstGeom prst="rect">
              <a:avLst/>
            </a:prstGeom>
            <a:noFill/>
          </p:spPr>
          <p:txBody>
            <a:bodyPr wrap="square" rtlCol="0">
              <a:spAutoFit/>
            </a:bodyPr>
            <a:lstStyle/>
            <a:p>
              <a:pPr algn="ctr"/>
              <a:r>
                <a:rPr lang="fr-BE" sz="2000" b="1" dirty="0">
                  <a:solidFill>
                    <a:srgbClr val="00B050"/>
                  </a:solidFill>
                  <a:latin typeface="Calibri" panose="020F0502020204030204" pitchFamily="34" charset="0"/>
                </a:rPr>
                <a:t>322%</a:t>
              </a:r>
            </a:p>
            <a:p>
              <a:r>
                <a:rPr lang="fr-BE" sz="1400" i="1" dirty="0" err="1">
                  <a:solidFill>
                    <a:schemeClr val="tx1"/>
                  </a:solidFill>
                  <a:latin typeface="Calibri" panose="020F0502020204030204" pitchFamily="34" charset="0"/>
                </a:rPr>
                <a:t>Increase</a:t>
              </a:r>
              <a:r>
                <a:rPr lang="fr-BE" sz="1400" i="1" dirty="0">
                  <a:solidFill>
                    <a:schemeClr val="tx1"/>
                  </a:solidFill>
                  <a:latin typeface="Calibri" panose="020F0502020204030204" pitchFamily="34" charset="0"/>
                </a:rPr>
                <a:t> in the </a:t>
              </a:r>
              <a:r>
                <a:rPr lang="fr-BE" sz="1400" i="1" dirty="0" err="1">
                  <a:solidFill>
                    <a:schemeClr val="tx1"/>
                  </a:solidFill>
                  <a:latin typeface="Calibri" panose="020F0502020204030204" pitchFamily="34" charset="0"/>
                </a:rPr>
                <a:t>burnt</a:t>
              </a:r>
              <a:r>
                <a:rPr lang="fr-BE" sz="1400" i="1" dirty="0">
                  <a:solidFill>
                    <a:schemeClr val="tx1"/>
                  </a:solidFill>
                  <a:latin typeface="Calibri" panose="020F0502020204030204" pitchFamily="34" charset="0"/>
                </a:rPr>
                <a:t> area </a:t>
              </a:r>
              <a:r>
                <a:rPr lang="fr-BE" sz="1400" i="1" dirty="0" err="1">
                  <a:solidFill>
                    <a:schemeClr val="tx1"/>
                  </a:solidFill>
                  <a:latin typeface="Calibri" panose="020F0502020204030204" pitchFamily="34" charset="0"/>
                </a:rPr>
                <a:t>in</a:t>
              </a:r>
              <a:r>
                <a:rPr lang="fr-BE" sz="1400" i="1" dirty="0">
                  <a:solidFill>
                    <a:schemeClr val="tx1"/>
                  </a:solidFill>
                  <a:latin typeface="Calibri" panose="020F0502020204030204" pitchFamily="34" charset="0"/>
                </a:rPr>
                <a:t> 2017 (</a:t>
              </a:r>
              <a:r>
                <a:rPr lang="fr-BE" sz="1400" i="1" dirty="0" err="1">
                  <a:solidFill>
                    <a:schemeClr val="tx1"/>
                  </a:solidFill>
                  <a:latin typeface="Calibri" panose="020F0502020204030204" pitchFamily="34" charset="0"/>
                </a:rPr>
                <a:t>compared</a:t>
              </a:r>
              <a:r>
                <a:rPr lang="fr-BE" sz="1400" i="1" dirty="0">
                  <a:solidFill>
                    <a:schemeClr val="tx1"/>
                  </a:solidFill>
                  <a:latin typeface="Calibri" panose="020F0502020204030204" pitchFamily="34" charset="0"/>
                </a:rPr>
                <a:t> to 2008-16 </a:t>
              </a:r>
              <a:r>
                <a:rPr lang="fr-BE" sz="1400" i="1" dirty="0" err="1">
                  <a:solidFill>
                    <a:schemeClr val="tx1"/>
                  </a:solidFill>
                  <a:latin typeface="Calibri" panose="020F0502020204030204" pitchFamily="34" charset="0"/>
                </a:rPr>
                <a:t>average</a:t>
              </a:r>
              <a:r>
                <a:rPr lang="fr-BE" sz="1400" i="1" dirty="0">
                  <a:solidFill>
                    <a:schemeClr val="tx1"/>
                  </a:solidFill>
                  <a:latin typeface="Calibri" panose="020F0502020204030204" pitchFamily="34" charset="0"/>
                </a:rPr>
                <a:t>), </a:t>
              </a:r>
              <a:r>
                <a:rPr lang="fr-BE" sz="1400" i="1" dirty="0" err="1">
                  <a:solidFill>
                    <a:schemeClr val="tx1"/>
                  </a:solidFill>
                  <a:latin typeface="Calibri" panose="020F0502020204030204" pitchFamily="34" charset="0"/>
                </a:rPr>
                <a:t>representing</a:t>
              </a:r>
              <a:r>
                <a:rPr lang="fr-BE" sz="1400" i="1" dirty="0">
                  <a:solidFill>
                    <a:schemeClr val="tx1"/>
                  </a:solidFill>
                  <a:latin typeface="Calibri" panose="020F0502020204030204" pitchFamily="34" charset="0"/>
                </a:rPr>
                <a:t> </a:t>
              </a:r>
              <a:r>
                <a:rPr lang="fr-BE" sz="1800" b="1" i="1" dirty="0">
                  <a:solidFill>
                    <a:srgbClr val="00B050"/>
                  </a:solidFill>
                  <a:latin typeface="Calibri" panose="020F0502020204030204" pitchFamily="34" charset="0"/>
                </a:rPr>
                <a:t>1.8% </a:t>
              </a:r>
              <a:r>
                <a:rPr lang="fr-BE" sz="1400" i="1" dirty="0">
                  <a:solidFill>
                    <a:schemeClr val="tx1"/>
                  </a:solidFill>
                  <a:latin typeface="Calibri" panose="020F0502020204030204" pitchFamily="34" charset="0"/>
                </a:rPr>
                <a:t>of total </a:t>
              </a:r>
              <a:r>
                <a:rPr lang="fr-BE" sz="1400" i="1" dirty="0" err="1">
                  <a:solidFill>
                    <a:schemeClr val="tx1"/>
                  </a:solidFill>
                  <a:latin typeface="Calibri" panose="020F0502020204030204" pitchFamily="34" charset="0"/>
                </a:rPr>
                <a:t>forest</a:t>
              </a:r>
              <a:r>
                <a:rPr lang="fr-BE" sz="1400" i="1" dirty="0">
                  <a:solidFill>
                    <a:schemeClr val="tx1"/>
                  </a:solidFill>
                  <a:latin typeface="Calibri" panose="020F0502020204030204" pitchFamily="34" charset="0"/>
                </a:rPr>
                <a:t> mass in Europe</a:t>
              </a:r>
              <a:endParaRPr lang="en-GB" sz="1400" i="1" dirty="0">
                <a:solidFill>
                  <a:schemeClr val="tx1"/>
                </a:solidFill>
                <a:latin typeface="Calibri" panose="020F0502020204030204" pitchFamily="34" charset="0"/>
              </a:endParaRPr>
            </a:p>
          </p:txBody>
        </p:sp>
        <p:pic>
          <p:nvPicPr>
            <p:cNvPr id="19" name="Picture 7" descr="Resultado de imagen de fores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3544" y="2216828"/>
              <a:ext cx="569680" cy="5696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150441" y="5231492"/>
            <a:ext cx="2808312" cy="830997"/>
            <a:chOff x="814289" y="1853489"/>
            <a:chExt cx="2808312" cy="830997"/>
          </a:xfrm>
        </p:grpSpPr>
        <p:pic>
          <p:nvPicPr>
            <p:cNvPr id="21" name="Picture 5" descr="Resultado de imagen de man icon png white"/>
            <p:cNvPicPr>
              <a:picLocks noChangeAspect="1" noChangeArrowheads="1"/>
            </p:cNvPicPr>
            <p:nvPr/>
          </p:nvPicPr>
          <p:blipFill>
            <a:blip r:embed="rId5" cstate="print">
              <a:duotone>
                <a:prstClr val="black"/>
                <a:srgbClr val="FF0066">
                  <a:tint val="45000"/>
                  <a:satMod val="400000"/>
                </a:srgbClr>
              </a:duotone>
              <a:extLst>
                <a:ext uri="{28A0092B-C50C-407E-A947-70E740481C1C}">
                  <a14:useLocalDpi xmlns:a14="http://schemas.microsoft.com/office/drawing/2010/main" val="0"/>
                </a:ext>
              </a:extLst>
            </a:blip>
            <a:srcRect/>
            <a:stretch>
              <a:fillRect/>
            </a:stretch>
          </p:blipFill>
          <p:spPr bwMode="auto">
            <a:xfrm>
              <a:off x="814289" y="2035006"/>
              <a:ext cx="592744" cy="592744"/>
            </a:xfrm>
            <a:prstGeom prst="rect">
              <a:avLst/>
            </a:prstGeom>
            <a:noFill/>
          </p:spPr>
        </p:pic>
        <p:sp>
          <p:nvSpPr>
            <p:cNvPr id="22" name="TextBox 21"/>
            <p:cNvSpPr txBox="1"/>
            <p:nvPr/>
          </p:nvSpPr>
          <p:spPr>
            <a:xfrm>
              <a:off x="1259632" y="1853489"/>
              <a:ext cx="2362969" cy="830997"/>
            </a:xfrm>
            <a:prstGeom prst="rect">
              <a:avLst/>
            </a:prstGeom>
            <a:noFill/>
          </p:spPr>
          <p:txBody>
            <a:bodyPr wrap="square" rtlCol="0">
              <a:spAutoFit/>
            </a:bodyPr>
            <a:lstStyle/>
            <a:p>
              <a:pPr algn="ctr"/>
              <a:r>
                <a:rPr lang="fr-BE" sz="2000" b="1" dirty="0">
                  <a:solidFill>
                    <a:srgbClr val="7030A0"/>
                  </a:solidFill>
                  <a:latin typeface="Calibri" panose="020F0502020204030204" pitchFamily="34" charset="0"/>
                </a:rPr>
                <a:t>200</a:t>
              </a:r>
            </a:p>
            <a:p>
              <a:pPr algn="just"/>
              <a:r>
                <a:rPr lang="fr-BE" sz="1400" i="1" dirty="0">
                  <a:solidFill>
                    <a:schemeClr val="tx1"/>
                  </a:solidFill>
                  <a:latin typeface="Calibri" panose="020F0502020204030204" pitchFamily="34" charset="0"/>
                </a:rPr>
                <a:t>Deaths caused by natural disasters in Europe </a:t>
              </a:r>
              <a:r>
                <a:rPr lang="fr-BE" sz="1400" i="1" dirty="0" smtClean="0">
                  <a:solidFill>
                    <a:schemeClr val="tx1"/>
                  </a:solidFill>
                  <a:latin typeface="Calibri" panose="020F0502020204030204" pitchFamily="34" charset="0"/>
                </a:rPr>
                <a:t> </a:t>
              </a:r>
              <a:r>
                <a:rPr lang="fr-BE" sz="1400" i="1" dirty="0">
                  <a:solidFill>
                    <a:schemeClr val="tx1"/>
                  </a:solidFill>
                  <a:latin typeface="Calibri" panose="020F0502020204030204" pitchFamily="34" charset="0"/>
                </a:rPr>
                <a:t>in 2017</a:t>
              </a:r>
              <a:endParaRPr lang="en-GB" sz="1400" i="1" dirty="0">
                <a:solidFill>
                  <a:schemeClr val="tx1"/>
                </a:solidFill>
                <a:latin typeface="Calibri" panose="020F0502020204030204" pitchFamily="34" charset="0"/>
              </a:endParaRPr>
            </a:p>
          </p:txBody>
        </p:sp>
      </p:gr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333" t="32023" r="38334" b="35955"/>
          <a:stretch/>
        </p:blipFill>
        <p:spPr bwMode="auto">
          <a:xfrm>
            <a:off x="1043608" y="1838688"/>
            <a:ext cx="7010400" cy="329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7178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ctrTitle"/>
          </p:nvPr>
        </p:nvSpPr>
        <p:spPr>
          <a:xfrm>
            <a:off x="1619250" y="2205038"/>
            <a:ext cx="5976938" cy="1584325"/>
          </a:xfrm>
        </p:spPr>
        <p:txBody>
          <a:bodyPr/>
          <a:lstStyle/>
          <a:p>
            <a:pPr indent="0" algn="ctr" eaLnBrk="1" hangingPunct="1">
              <a:defRPr/>
            </a:pPr>
            <a:r>
              <a:rPr lang="en-GB" altLang="en-US" sz="3200" dirty="0">
                <a:solidFill>
                  <a:srgbClr val="FFFF00"/>
                </a:solidFill>
              </a:rPr>
              <a:t>Thank you.</a:t>
            </a:r>
            <a:endParaRPr lang="en-GB" altLang="en-US" sz="3200" dirty="0">
              <a:solidFill>
                <a:srgbClr val="FFFF00"/>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51" y="1268760"/>
            <a:ext cx="8229600" cy="936625"/>
          </a:xfrm>
        </p:spPr>
        <p:txBody>
          <a:bodyPr/>
          <a:lstStyle/>
          <a:p>
            <a:r>
              <a:rPr lang="fr-BE" sz="2000" dirty="0" err="1" smtClean="0"/>
              <a:t>Consequences</a:t>
            </a:r>
            <a:r>
              <a:rPr lang="fr-BE" sz="2000" dirty="0" smtClean="0"/>
              <a:t> of </a:t>
            </a:r>
            <a:r>
              <a:rPr lang="fr-BE" sz="2000" u="sng" dirty="0" err="1" smtClean="0"/>
              <a:t>natural</a:t>
            </a:r>
            <a:r>
              <a:rPr lang="fr-BE" sz="2000" dirty="0" smtClean="0"/>
              <a:t> </a:t>
            </a:r>
            <a:r>
              <a:rPr lang="fr-BE" sz="2000" dirty="0" err="1" smtClean="0"/>
              <a:t>disasters</a:t>
            </a:r>
            <a:r>
              <a:rPr lang="fr-BE" sz="2000" dirty="0" smtClean="0"/>
              <a:t> – EUROPE </a:t>
            </a:r>
            <a:br>
              <a:rPr lang="fr-BE" sz="2000" dirty="0" smtClean="0"/>
            </a:br>
            <a:r>
              <a:rPr lang="fr-BE" sz="2000" dirty="0" smtClean="0"/>
              <a:t>(2014-2017)</a:t>
            </a:r>
            <a:endParaRPr lang="en-GB" sz="2000" dirty="0"/>
          </a:p>
        </p:txBody>
      </p:sp>
      <p:sp>
        <p:nvSpPr>
          <p:cNvPr id="4" name="TextBox 3"/>
          <p:cNvSpPr txBox="1"/>
          <p:nvPr/>
        </p:nvSpPr>
        <p:spPr>
          <a:xfrm>
            <a:off x="5430755" y="6076314"/>
            <a:ext cx="3022879" cy="307777"/>
          </a:xfrm>
          <a:prstGeom prst="rect">
            <a:avLst/>
          </a:prstGeom>
          <a:noFill/>
        </p:spPr>
        <p:txBody>
          <a:bodyPr wrap="none" rtlCol="0">
            <a:spAutoFit/>
          </a:bodyPr>
          <a:lstStyle/>
          <a:p>
            <a:r>
              <a:rPr lang="en-GB" sz="1400" b="1" dirty="0" smtClean="0">
                <a:solidFill>
                  <a:schemeClr val="tx1"/>
                </a:solidFill>
                <a:latin typeface="Calibri" panose="020F0502020204030204" pitchFamily="34" charset="0"/>
              </a:rPr>
              <a:t>Source: EM-DAT, </a:t>
            </a:r>
            <a:r>
              <a:rPr lang="en-GB" sz="1400" b="1" i="1" dirty="0" smtClean="0">
                <a:solidFill>
                  <a:schemeClr val="tx1"/>
                </a:solidFill>
                <a:latin typeface="Calibri" panose="020F0502020204030204" pitchFamily="34" charset="0"/>
              </a:rPr>
              <a:t>consulted 14.12.2017</a:t>
            </a:r>
            <a:endParaRPr lang="en-GB" sz="1400" b="1" dirty="0" smtClean="0">
              <a:solidFill>
                <a:schemeClr val="tx1"/>
              </a:solidFill>
              <a:latin typeface="Calibri" panose="020F0502020204030204" pitchFamily="34"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695" t="39276" r="42143" b="35238"/>
          <a:stretch/>
        </p:blipFill>
        <p:spPr bwMode="auto">
          <a:xfrm>
            <a:off x="918614" y="2348880"/>
            <a:ext cx="6533706" cy="3325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60809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Imagen relacionada"/>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06540" y="4941168"/>
            <a:ext cx="109476" cy="1094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75656" y="3861048"/>
            <a:ext cx="504056" cy="400110"/>
          </a:xfrm>
          <a:prstGeom prst="rect">
            <a:avLst/>
          </a:prstGeom>
          <a:noFill/>
        </p:spPr>
        <p:txBody>
          <a:bodyPr wrap="square" rtlCol="0">
            <a:spAutoFit/>
          </a:bodyPr>
          <a:lstStyle/>
          <a:p>
            <a:r>
              <a:rPr lang="fr-BE" sz="2000" b="1" dirty="0">
                <a:solidFill>
                  <a:schemeClr val="bg1"/>
                </a:solidFill>
              </a:rPr>
              <a:t>7</a:t>
            </a:r>
            <a:endParaRPr lang="en-GB" sz="2000" b="1" dirty="0">
              <a:solidFill>
                <a:schemeClr val="bg1"/>
              </a:solidFill>
            </a:endParaRPr>
          </a:p>
        </p:txBody>
      </p:sp>
      <p:sp>
        <p:nvSpPr>
          <p:cNvPr id="26" name="TextBox 25"/>
          <p:cNvSpPr txBox="1"/>
          <p:nvPr/>
        </p:nvSpPr>
        <p:spPr>
          <a:xfrm>
            <a:off x="3131840" y="4541058"/>
            <a:ext cx="648072" cy="400110"/>
          </a:xfrm>
          <a:prstGeom prst="rect">
            <a:avLst/>
          </a:prstGeom>
          <a:noFill/>
        </p:spPr>
        <p:txBody>
          <a:bodyPr wrap="square" rtlCol="0">
            <a:spAutoFit/>
          </a:bodyPr>
          <a:lstStyle/>
          <a:p>
            <a:r>
              <a:rPr lang="fr-BE" sz="2000" b="1" dirty="0">
                <a:solidFill>
                  <a:schemeClr val="bg1"/>
                </a:solidFill>
              </a:rPr>
              <a:t>10</a:t>
            </a:r>
            <a:endParaRPr lang="en-GB" sz="2000" b="1" dirty="0">
              <a:solidFill>
                <a:schemeClr val="bg1"/>
              </a:solidFill>
            </a:endParaRPr>
          </a:p>
        </p:txBody>
      </p:sp>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9554"/>
          <a:stretch/>
        </p:blipFill>
        <p:spPr bwMode="auto">
          <a:xfrm>
            <a:off x="7020" y="1267768"/>
            <a:ext cx="9378280" cy="5450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1499189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5576" y="1700808"/>
            <a:ext cx="7772400" cy="1362075"/>
          </a:xfrm>
        </p:spPr>
        <p:txBody>
          <a:bodyPr/>
          <a:lstStyle/>
          <a:p>
            <a:r>
              <a:rPr lang="fr-BE" dirty="0" smtClean="0"/>
              <a:t>The Union Civil Protection Mechanism (UCPM) </a:t>
            </a:r>
            <a:endParaRPr lang="en-GB" dirty="0"/>
          </a:p>
        </p:txBody>
      </p:sp>
    </p:spTree>
    <p:extLst>
      <p:ext uri="{BB962C8B-B14F-4D97-AF65-F5344CB8AC3E}">
        <p14:creationId xmlns:p14="http://schemas.microsoft.com/office/powerpoint/2010/main" val="2126804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EU Civil Protection </a:t>
            </a:r>
            <a:r>
              <a:rPr lang="fr-BE" dirty="0" err="1" smtClean="0"/>
              <a:t>Mechanism</a:t>
            </a:r>
            <a:r>
              <a:rPr lang="fr-BE" dirty="0" smtClean="0"/>
              <a:t> </a:t>
            </a:r>
            <a:endParaRPr lang="en-GB" dirty="0"/>
          </a:p>
        </p:txBody>
      </p:sp>
      <p:sp>
        <p:nvSpPr>
          <p:cNvPr id="6" name="Content Placeholder 5"/>
          <p:cNvSpPr>
            <a:spLocks noGrp="1"/>
          </p:cNvSpPr>
          <p:nvPr>
            <p:ph sz="half" idx="1"/>
          </p:nvPr>
        </p:nvSpPr>
        <p:spPr>
          <a:xfrm>
            <a:off x="1" y="2492375"/>
            <a:ext cx="5076055" cy="3529013"/>
          </a:xfrm>
        </p:spPr>
        <p:txBody>
          <a:bodyPr/>
          <a:lstStyle/>
          <a:p>
            <a:r>
              <a:rPr lang="fr-BE" b="1" i="0" dirty="0" smtClean="0"/>
              <a:t>Our mandate…</a:t>
            </a:r>
          </a:p>
          <a:p>
            <a:r>
              <a:rPr lang="fr-BE" dirty="0" smtClean="0"/>
              <a:t>…Encourage </a:t>
            </a:r>
            <a:r>
              <a:rPr lang="fr-BE" dirty="0" err="1" smtClean="0"/>
              <a:t>cooperation</a:t>
            </a:r>
            <a:r>
              <a:rPr lang="fr-BE" dirty="0" smtClean="0"/>
              <a:t> </a:t>
            </a:r>
            <a:r>
              <a:rPr lang="fr-BE" dirty="0" err="1" smtClean="0"/>
              <a:t>between</a:t>
            </a:r>
            <a:r>
              <a:rPr lang="fr-BE" dirty="0" smtClean="0"/>
              <a:t> </a:t>
            </a:r>
            <a:r>
              <a:rPr lang="fr-BE" dirty="0" err="1" smtClean="0"/>
              <a:t>Member</a:t>
            </a:r>
            <a:r>
              <a:rPr lang="fr-BE" dirty="0" smtClean="0"/>
              <a:t> States for </a:t>
            </a:r>
            <a:r>
              <a:rPr lang="fr-BE" b="1" dirty="0" err="1" smtClean="0"/>
              <a:t>preventing</a:t>
            </a:r>
            <a:r>
              <a:rPr lang="fr-BE" dirty="0" smtClean="0"/>
              <a:t>   </a:t>
            </a:r>
            <a:r>
              <a:rPr lang="fr-BE" b="1" dirty="0" err="1" smtClean="0"/>
              <a:t>protecting</a:t>
            </a:r>
            <a:r>
              <a:rPr lang="fr-BE" b="1" dirty="0" smtClean="0"/>
              <a:t>, and </a:t>
            </a:r>
            <a:r>
              <a:rPr lang="fr-BE" b="1" dirty="0" err="1" smtClean="0"/>
              <a:t>coordinating</a:t>
            </a:r>
            <a:r>
              <a:rPr lang="fr-BE" b="1" dirty="0" smtClean="0"/>
              <a:t> </a:t>
            </a:r>
            <a:r>
              <a:rPr lang="fr-BE" dirty="0" err="1" smtClean="0"/>
              <a:t>response</a:t>
            </a:r>
            <a:r>
              <a:rPr lang="fr-BE" dirty="0" smtClean="0"/>
              <a:t> </a:t>
            </a:r>
            <a:r>
              <a:rPr lang="fr-BE" dirty="0" err="1" smtClean="0"/>
              <a:t>against</a:t>
            </a:r>
            <a:r>
              <a:rPr lang="fr-BE" dirty="0" smtClean="0"/>
              <a:t> </a:t>
            </a:r>
            <a:r>
              <a:rPr lang="fr-BE" dirty="0" err="1" smtClean="0"/>
              <a:t>natural</a:t>
            </a:r>
            <a:r>
              <a:rPr lang="fr-BE" dirty="0" smtClean="0"/>
              <a:t> and man-made </a:t>
            </a:r>
            <a:r>
              <a:rPr lang="fr-BE" b="1" dirty="0" err="1" smtClean="0"/>
              <a:t>disasters</a:t>
            </a:r>
            <a:r>
              <a:rPr lang="fr-BE" b="1" dirty="0" smtClean="0"/>
              <a:t>.</a:t>
            </a:r>
            <a:endParaRPr lang="en-GB" sz="1400" b="1" dirty="0"/>
          </a:p>
        </p:txBody>
      </p:sp>
      <p:pic>
        <p:nvPicPr>
          <p:cNvPr id="3075"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76056" y="2276872"/>
            <a:ext cx="361950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5508104" y="5517232"/>
            <a:ext cx="2520280"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1" name="Rectangle 10"/>
          <p:cNvSpPr/>
          <p:nvPr/>
        </p:nvSpPr>
        <p:spPr>
          <a:xfrm>
            <a:off x="4927593" y="5890048"/>
            <a:ext cx="3112298" cy="692150"/>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fontAlgn="base">
              <a:spcBef>
                <a:spcPts val="335"/>
              </a:spcBef>
              <a:spcAft>
                <a:spcPts val="0"/>
              </a:spcAft>
            </a:pPr>
            <a:r>
              <a:rPr lang="en-GB" sz="1200" i="1">
                <a:solidFill>
                  <a:srgbClr val="0F5494"/>
                </a:solidFill>
                <a:effectLst/>
                <a:ea typeface="SimSun"/>
                <a:cs typeface="Times New Roman"/>
              </a:rPr>
              <a:t>Treaty on the functioning of the European Union </a:t>
            </a:r>
            <a:r>
              <a:rPr lang="en-GB" sz="1200" i="1">
                <a:solidFill>
                  <a:srgbClr val="0F5494"/>
                </a:solidFill>
                <a:effectLst/>
                <a:latin typeface="Verdana"/>
                <a:ea typeface="SimSun"/>
                <a:cs typeface="Times New Roman"/>
              </a:rPr>
              <a:t>–</a:t>
            </a:r>
            <a:r>
              <a:rPr lang="en-GB" sz="1200" i="1">
                <a:solidFill>
                  <a:srgbClr val="0F5494"/>
                </a:solidFill>
                <a:effectLst/>
                <a:ea typeface="SimSun"/>
                <a:cs typeface="Times New Roman"/>
              </a:rPr>
              <a:t> art 196) </a:t>
            </a:r>
            <a:endParaRPr lang="en-GB">
              <a:effectLst/>
            </a:endParaRPr>
          </a:p>
          <a:p>
            <a:pPr algn="ctr">
              <a:lnSpc>
                <a:spcPct val="115000"/>
              </a:lnSpc>
              <a:spcBef>
                <a:spcPts val="1000"/>
              </a:spcBef>
              <a:spcAft>
                <a:spcPts val="1000"/>
              </a:spcAft>
            </a:pPr>
            <a:r>
              <a:rPr lang="en-GB" sz="1000">
                <a:effectLst/>
                <a:ea typeface="SimSun"/>
                <a:cs typeface="Times New Roman"/>
              </a:rPr>
              <a:t> </a:t>
            </a:r>
          </a:p>
        </p:txBody>
      </p:sp>
    </p:spTree>
    <p:extLst>
      <p:ext uri="{BB962C8B-B14F-4D97-AF65-F5344CB8AC3E}">
        <p14:creationId xmlns:p14="http://schemas.microsoft.com/office/powerpoint/2010/main" val="30928685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395288" y="1125538"/>
            <a:ext cx="8229600" cy="936625"/>
          </a:xfrm>
        </p:spPr>
        <p:txBody>
          <a:bodyPr/>
          <a:lstStyle/>
          <a:p>
            <a:pPr algn="ctr"/>
            <a:r>
              <a:rPr lang="de-DE" altLang="en-US" sz="2500" smtClean="0"/>
              <a:t>Fundamentals of Civil Protection</a:t>
            </a:r>
            <a:endParaRPr lang="en-GB" altLang="en-US" sz="2500" smtClean="0"/>
          </a:p>
        </p:txBody>
      </p:sp>
      <p:sp>
        <p:nvSpPr>
          <p:cNvPr id="3" name="Content Placeholder 2"/>
          <p:cNvSpPr>
            <a:spLocks noGrp="1"/>
          </p:cNvSpPr>
          <p:nvPr>
            <p:ph idx="1"/>
          </p:nvPr>
        </p:nvSpPr>
        <p:spPr>
          <a:xfrm>
            <a:off x="395536" y="2204864"/>
            <a:ext cx="8640960" cy="4392612"/>
          </a:xfrm>
        </p:spPr>
        <p:txBody>
          <a:bodyPr/>
          <a:lstStyle/>
          <a:p>
            <a:pPr marL="0" indent="0" eaLnBrk="1" hangingPunct="1">
              <a:lnSpc>
                <a:spcPct val="80000"/>
              </a:lnSpc>
              <a:buClrTx/>
              <a:buNone/>
              <a:defRPr/>
            </a:pPr>
            <a:endParaRPr lang="en-GB" sz="1700" b="1" dirty="0"/>
          </a:p>
          <a:p>
            <a:pPr marL="0" indent="0" eaLnBrk="1" hangingPunct="1">
              <a:lnSpc>
                <a:spcPct val="80000"/>
              </a:lnSpc>
              <a:buClrTx/>
              <a:buNone/>
              <a:defRPr/>
            </a:pPr>
            <a:r>
              <a:rPr lang="en-GB" sz="3200" b="1" dirty="0" smtClean="0">
                <a:solidFill>
                  <a:srgbClr val="00B0F0"/>
                </a:solidFill>
              </a:rPr>
              <a:t>Responsibility</a:t>
            </a:r>
            <a:endParaRPr lang="en-GB" sz="3200" dirty="0">
              <a:solidFill>
                <a:srgbClr val="00B0F0"/>
              </a:solidFill>
            </a:endParaRPr>
          </a:p>
          <a:p>
            <a:pPr marL="0" indent="0" eaLnBrk="1" hangingPunct="1">
              <a:lnSpc>
                <a:spcPct val="80000"/>
              </a:lnSpc>
              <a:buClrTx/>
              <a:buNone/>
              <a:defRPr/>
            </a:pPr>
            <a:r>
              <a:rPr lang="en-GB" sz="3200" b="1" dirty="0" smtClean="0">
                <a:solidFill>
                  <a:srgbClr val="FF0000"/>
                </a:solidFill>
                <a:latin typeface="Broadway" panose="04040905080B02020502" pitchFamily="82" charset="0"/>
              </a:rPr>
              <a:t>						Solidarity</a:t>
            </a:r>
            <a:endParaRPr lang="en-GB" sz="3200" i="0" dirty="0">
              <a:solidFill>
                <a:srgbClr val="FF0000"/>
              </a:solidFill>
              <a:latin typeface="Broadway" panose="04040905080B02020502" pitchFamily="82" charset="0"/>
            </a:endParaRPr>
          </a:p>
          <a:p>
            <a:pPr marL="0" indent="0" eaLnBrk="1" hangingPunct="1">
              <a:lnSpc>
                <a:spcPct val="80000"/>
              </a:lnSpc>
              <a:buClrTx/>
              <a:buNone/>
              <a:defRPr/>
            </a:pPr>
            <a:r>
              <a:rPr lang="en-GB" sz="3200" b="1" dirty="0" smtClean="0">
                <a:solidFill>
                  <a:srgbClr val="FFC000"/>
                </a:solidFill>
                <a:latin typeface="Stencil" panose="040409050D0802020404" pitchFamily="82" charset="0"/>
              </a:rPr>
              <a:t>			Voluntary</a:t>
            </a:r>
            <a:endParaRPr lang="en-GB" sz="3200" dirty="0" smtClean="0">
              <a:solidFill>
                <a:srgbClr val="FFC000"/>
              </a:solidFill>
              <a:latin typeface="Stencil" panose="040409050D0802020404" pitchFamily="82" charset="0"/>
            </a:endParaRPr>
          </a:p>
          <a:p>
            <a:pPr marL="0" indent="0">
              <a:lnSpc>
                <a:spcPct val="80000"/>
              </a:lnSpc>
              <a:buClrTx/>
              <a:buNone/>
              <a:defRPr/>
            </a:pPr>
            <a:endParaRPr lang="en-GB" sz="3200" b="1" dirty="0" smtClean="0">
              <a:solidFill>
                <a:srgbClr val="00B050"/>
              </a:solidFill>
              <a:latin typeface="Times New Roman" panose="02020603050405020304" pitchFamily="18" charset="0"/>
              <a:cs typeface="Times New Roman" panose="02020603050405020304" pitchFamily="18" charset="0"/>
            </a:endParaRPr>
          </a:p>
          <a:p>
            <a:pPr marL="0" indent="0">
              <a:lnSpc>
                <a:spcPct val="80000"/>
              </a:lnSpc>
              <a:buClrTx/>
              <a:buNone/>
              <a:defRPr/>
            </a:pPr>
            <a:r>
              <a:rPr lang="en-GB" sz="3600" b="1" dirty="0" smtClean="0">
                <a:solidFill>
                  <a:srgbClr val="00B050"/>
                </a:solidFill>
                <a:latin typeface="Times New Roman" panose="02020603050405020304" pitchFamily="18" charset="0"/>
                <a:cs typeface="Times New Roman" panose="02020603050405020304" pitchFamily="18" charset="0"/>
              </a:rPr>
              <a:t>Request </a:t>
            </a:r>
            <a:r>
              <a:rPr lang="en-GB" sz="3600" b="1" dirty="0">
                <a:solidFill>
                  <a:srgbClr val="00B050"/>
                </a:solidFill>
                <a:latin typeface="Times New Roman" panose="02020603050405020304" pitchFamily="18" charset="0"/>
                <a:cs typeface="Times New Roman" panose="02020603050405020304" pitchFamily="18" charset="0"/>
              </a:rPr>
              <a:t>for assistance</a:t>
            </a:r>
          </a:p>
          <a:p>
            <a:pPr marL="0" indent="0" eaLnBrk="1" hangingPunct="1">
              <a:lnSpc>
                <a:spcPct val="80000"/>
              </a:lnSpc>
              <a:buClrTx/>
              <a:buNone/>
              <a:defRPr/>
            </a:pPr>
            <a:endParaRPr lang="en-GB" sz="3200" b="1" dirty="0" smtClean="0"/>
          </a:p>
          <a:p>
            <a:pPr marL="0" indent="0" eaLnBrk="1" hangingPunct="1">
              <a:lnSpc>
                <a:spcPct val="80000"/>
              </a:lnSpc>
              <a:buClrTx/>
              <a:buNone/>
              <a:defRPr/>
            </a:pPr>
            <a:r>
              <a:rPr lang="en-GB" sz="3200" b="1" dirty="0" smtClean="0"/>
              <a:t>European Commission as facilitator</a:t>
            </a:r>
            <a:endParaRPr lang="en-GB" sz="3200" dirty="0"/>
          </a:p>
          <a:p>
            <a:pPr>
              <a:defRPr/>
            </a:pPr>
            <a:endParaRPr lang="en-GB" b="1" dirty="0" smtClean="0">
              <a:solidFill>
                <a:srgbClr val="00B050"/>
              </a:solidFill>
              <a:latin typeface="Times New Roman" panose="02020603050405020304" pitchFamily="18" charset="0"/>
              <a:cs typeface="Times New Roman" panose="02020603050405020304" pitchFamily="18" charset="0"/>
            </a:endParaRPr>
          </a:p>
          <a:p>
            <a:pPr>
              <a:defRPr/>
            </a:pPr>
            <a:endParaRPr lang="en-GB" b="1" dirty="0">
              <a:solidFill>
                <a:srgbClr val="00B050"/>
              </a:solidFill>
              <a:latin typeface="Times New Roman" panose="02020603050405020304" pitchFamily="18" charset="0"/>
              <a:cs typeface="Times New Roman" panose="02020603050405020304" pitchFamily="18" charset="0"/>
            </a:endParaRPr>
          </a:p>
          <a:p>
            <a:pPr>
              <a:defRPr/>
            </a:pPr>
            <a:endParaRPr lang="en-GB" dirty="0"/>
          </a:p>
        </p:txBody>
      </p:sp>
    </p:spTree>
    <p:extLst>
      <p:ext uri="{BB962C8B-B14F-4D97-AF65-F5344CB8AC3E}">
        <p14:creationId xmlns:p14="http://schemas.microsoft.com/office/powerpoint/2010/main" val="8094185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PRESENTATIONLOAD">
  <a:themeElements>
    <a:clrScheme name="Benutzerdefiniert 2">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0</TotalTime>
  <Words>2646</Words>
  <Application>Microsoft Macintosh PowerPoint</Application>
  <PresentationFormat>Bildschirmpräsentation (4:3)</PresentationFormat>
  <Paragraphs>366</Paragraphs>
  <Slides>40</Slides>
  <Notes>27</Notes>
  <HiddenSlides>0</HiddenSlides>
  <MMClips>0</MMClips>
  <ScaleCrop>false</ScaleCrop>
  <HeadingPairs>
    <vt:vector size="4" baseType="variant">
      <vt:variant>
        <vt:lpstr>Design</vt:lpstr>
      </vt:variant>
      <vt:variant>
        <vt:i4>4</vt:i4>
      </vt:variant>
      <vt:variant>
        <vt:lpstr>Folientitel</vt:lpstr>
      </vt:variant>
      <vt:variant>
        <vt:i4>40</vt:i4>
      </vt:variant>
    </vt:vector>
  </HeadingPairs>
  <TitlesOfParts>
    <vt:vector size="44" baseType="lpstr">
      <vt:lpstr>1_Blank</vt:lpstr>
      <vt:lpstr>4_Blank</vt:lpstr>
      <vt:lpstr>6_Slide_Master</vt:lpstr>
      <vt:lpstr>4_PRESENTATIONLOAD</vt:lpstr>
      <vt:lpstr>"Improving Preparedness and Response to EU Natural and Man-made Disasters"  European Workshop, Naples, 11 February 2018 </vt:lpstr>
      <vt:lpstr>Content </vt:lpstr>
      <vt:lpstr>Trends?   A worrying reality </vt:lpstr>
      <vt:lpstr>PowerPoint-Präsentation</vt:lpstr>
      <vt:lpstr>Consequences of natural disasters – EUROPE  (2014-2017)</vt:lpstr>
      <vt:lpstr>PowerPoint-Präsentation</vt:lpstr>
      <vt:lpstr>The Union Civil Protection Mechanism (UCPM) </vt:lpstr>
      <vt:lpstr>EU Civil Protection Mechanism </vt:lpstr>
      <vt:lpstr>Fundamentals of Civil Protection</vt:lpstr>
      <vt:lpstr> UCPM = Prevention – Preparedness  Response – Lessons Learnt </vt:lpstr>
      <vt:lpstr>PowerPoint-Präsentation</vt:lpstr>
      <vt:lpstr>PowerPoint-Präsentation</vt:lpstr>
      <vt:lpstr>PowerPoint-Präsentation</vt:lpstr>
      <vt:lpstr>Requests for assistance inside and outside EU</vt:lpstr>
      <vt:lpstr>PowerPoint-Präsentation</vt:lpstr>
      <vt:lpstr>Prevention and PreparEdness…</vt:lpstr>
      <vt:lpstr>PowerPoint-Präsentation</vt:lpstr>
      <vt:lpstr>PowerPoint-Präsentation</vt:lpstr>
      <vt:lpstr>Prevention and Preparedness in the UCPM </vt:lpstr>
      <vt:lpstr>Prevention and Preparedness Projects </vt:lpstr>
      <vt:lpstr>PowerPoint-Präsentation</vt:lpstr>
      <vt:lpstr>Training Programme  (2012 – 2016)</vt:lpstr>
      <vt:lpstr>Since 2004 </vt:lpstr>
      <vt:lpstr>Exercises: Modules exercises</vt:lpstr>
      <vt:lpstr>UCPM Exercises </vt:lpstr>
      <vt:lpstr>PowerPoint-Präsentation</vt:lpstr>
      <vt:lpstr>PowerPoint-Präsentation</vt:lpstr>
      <vt:lpstr>Requests for Assistance (2014-2017)</vt:lpstr>
      <vt:lpstr>PowerPoint-Präsentation</vt:lpstr>
      <vt:lpstr>PowerPoint-Präsentation</vt:lpstr>
      <vt:lpstr>Keeping the principles of the Mechanism</vt:lpstr>
      <vt:lpstr>This proposal in a nutshell</vt:lpstr>
      <vt:lpstr>PowerPoint-Präsentation</vt:lpstr>
      <vt:lpstr>PowerPoint-Präsentation</vt:lpstr>
      <vt:lpstr>Strengthening complementarity with other EU policies</vt:lpstr>
      <vt:lpstr>PowerPoint-Präsentation</vt:lpstr>
      <vt:lpstr>Knowledge Network</vt:lpstr>
      <vt:lpstr>  EUCPM Knowledge Network</vt:lpstr>
      <vt:lpstr>In conclusion…</vt:lpstr>
      <vt:lpstr>Thank you.</vt:lpstr>
    </vt:vector>
  </TitlesOfParts>
  <Company>European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JANSSEN Rhode (ECHO)</dc:creator>
  <cp:lastModifiedBy>Peter Billing</cp:lastModifiedBy>
  <cp:revision>285</cp:revision>
  <cp:lastPrinted>2017-11-22T09:02:09Z</cp:lastPrinted>
  <dcterms:created xsi:type="dcterms:W3CDTF">2016-06-08T08:21:28Z</dcterms:created>
  <dcterms:modified xsi:type="dcterms:W3CDTF">2018-02-10T15:43:39Z</dcterms:modified>
</cp:coreProperties>
</file>