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8" r:id="rId2"/>
    <p:sldId id="269" r:id="rId3"/>
    <p:sldId id="270" r:id="rId4"/>
    <p:sldId id="260" r:id="rId5"/>
    <p:sldId id="258" r:id="rId6"/>
    <p:sldId id="257" r:id="rId7"/>
    <p:sldId id="262" r:id="rId8"/>
    <p:sldId id="261" r:id="rId9"/>
    <p:sldId id="263" r:id="rId10"/>
    <p:sldId id="264" r:id="rId11"/>
    <p:sldId id="265" r:id="rId12"/>
    <p:sldId id="266" r:id="rId13"/>
    <p:sldId id="267" r:id="rId14"/>
    <p:sldId id="256" r:id="rId15"/>
  </p:sldIdLst>
  <p:sldSz cx="9144000" cy="6858000" type="screen4x3"/>
  <p:notesSz cx="6888163"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8" autoAdjust="0"/>
  </p:normalViewPr>
  <p:slideViewPr>
    <p:cSldViewPr>
      <p:cViewPr varScale="1">
        <p:scale>
          <a:sx n="95" d="100"/>
          <a:sy n="95" d="100"/>
        </p:scale>
        <p:origin x="-20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oleObject" Target="file:///D:\Corsi\per%20diego\Cartel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orsi\per%20diego\Cartel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orsi\per%20diego\Cartel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orsi\per%20diego\Cartel1.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1"/>
            <c:bubble3D val="0"/>
            <c:spPr>
              <a:solidFill>
                <a:srgbClr val="FF0000"/>
              </a:solidFill>
            </c:spPr>
          </c:dPt>
          <c:dLbls>
            <c:dLbl>
              <c:idx val="0"/>
              <c:layout>
                <c:manualLayout>
                  <c:x val="-0.26016631416218605"/>
                  <c:y val="-7.7939632545931753E-2"/>
                </c:manualLayout>
              </c:layout>
              <c:showLegendKey val="0"/>
              <c:showVal val="1"/>
              <c:showCatName val="0"/>
              <c:showSerName val="0"/>
              <c:showPercent val="0"/>
              <c:showBubbleSize val="0"/>
            </c:dLbl>
            <c:dLbl>
              <c:idx val="1"/>
              <c:layout>
                <c:manualLayout>
                  <c:x val="0.15366443272260871"/>
                  <c:y val="4.4078083989501311E-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1"/>
          </c:dLbls>
          <c:cat>
            <c:strRef>
              <c:f>Tourists!$D$3:$D$4</c:f>
              <c:strCache>
                <c:ptCount val="2"/>
                <c:pt idx="0">
                  <c:v>Yes</c:v>
                </c:pt>
                <c:pt idx="1">
                  <c:v>No</c:v>
                </c:pt>
              </c:strCache>
            </c:strRef>
          </c:cat>
          <c:val>
            <c:numRef>
              <c:f>Tourists!$E$3:$E$4</c:f>
              <c:numCache>
                <c:formatCode>General</c:formatCode>
                <c:ptCount val="2"/>
                <c:pt idx="0">
                  <c:v>57.5</c:v>
                </c:pt>
                <c:pt idx="1">
                  <c:v>42.5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535246201020992"/>
          <c:y val="0.41628280839895015"/>
          <c:w val="0.132662640470912"/>
          <c:h val="0.16743438320209975"/>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0"/>
            <c:bubble3D val="0"/>
          </c:dPt>
          <c:dPt>
            <c:idx val="1"/>
            <c:bubble3D val="0"/>
            <c:spPr>
              <a:solidFill>
                <a:srgbClr val="FF0000"/>
              </a:solidFill>
            </c:spPr>
          </c:dPt>
          <c:dPt>
            <c:idx val="2"/>
            <c:bubble3D val="0"/>
            <c:spPr>
              <a:solidFill>
                <a:schemeClr val="accent2">
                  <a:lumMod val="40000"/>
                  <a:lumOff val="60000"/>
                </a:schemeClr>
              </a:solidFill>
            </c:spPr>
          </c:dPt>
          <c:dPt>
            <c:idx val="3"/>
            <c:bubble3D val="0"/>
            <c:spPr>
              <a:solidFill>
                <a:srgbClr val="FFC000"/>
              </a:solidFill>
            </c:spPr>
          </c:dPt>
          <c:dPt>
            <c:idx val="5"/>
            <c:bubble3D val="0"/>
            <c:spPr>
              <a:solidFill>
                <a:schemeClr val="accent3">
                  <a:lumMod val="75000"/>
                </a:schemeClr>
              </a:solidFill>
            </c:spPr>
          </c:dPt>
          <c:dPt>
            <c:idx val="6"/>
            <c:bubble3D val="0"/>
            <c:spPr>
              <a:solidFill>
                <a:schemeClr val="accent6">
                  <a:lumMod val="40000"/>
                  <a:lumOff val="60000"/>
                </a:schemeClr>
              </a:solidFill>
            </c:spPr>
          </c:dPt>
          <c:dPt>
            <c:idx val="7"/>
            <c:bubble3D val="0"/>
            <c:spPr>
              <a:solidFill>
                <a:schemeClr val="tx2">
                  <a:lumMod val="40000"/>
                  <a:lumOff val="60000"/>
                </a:schemeClr>
              </a:solidFill>
            </c:spPr>
          </c:dPt>
          <c:dLbls>
            <c:dLbl>
              <c:idx val="0"/>
              <c:layout>
                <c:manualLayout>
                  <c:x val="-0.16914497452524316"/>
                  <c:y val="-0.27211395450568676"/>
                </c:manualLayout>
              </c:layout>
              <c:showLegendKey val="0"/>
              <c:showVal val="1"/>
              <c:showCatName val="0"/>
              <c:showSerName val="0"/>
              <c:showPercent val="0"/>
              <c:showBubbleSize val="0"/>
            </c:dLbl>
            <c:dLbl>
              <c:idx val="1"/>
              <c:layout>
                <c:manualLayout>
                  <c:x val="0.13637702640111166"/>
                  <c:y val="0.16319444444444445"/>
                </c:manualLayout>
              </c:layout>
              <c:showLegendKey val="0"/>
              <c:showVal val="1"/>
              <c:showCatName val="0"/>
              <c:showSerName val="0"/>
              <c:showPercent val="0"/>
              <c:showBubbleSize val="0"/>
            </c:dLbl>
            <c:dLbl>
              <c:idx val="3"/>
              <c:layout>
                <c:manualLayout>
                  <c:x val="-0.11018344731775313"/>
                  <c:y val="7.9711650627004957E-2"/>
                </c:manualLayout>
              </c:layout>
              <c:showLegendKey val="0"/>
              <c:showVal val="1"/>
              <c:showCatName val="0"/>
              <c:showSerName val="0"/>
              <c:showPercent val="0"/>
              <c:showBubbleSize val="0"/>
            </c:dLbl>
            <c:dLbl>
              <c:idx val="7"/>
              <c:layout>
                <c:manualLayout>
                  <c:x val="0.13456669603688526"/>
                  <c:y val="0.1670625546806649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0"/>
          </c:dLbls>
          <c:cat>
            <c:strRef>
              <c:f>Sellers!$I$35:$I$36</c:f>
              <c:strCache>
                <c:ptCount val="2"/>
                <c:pt idx="0">
                  <c:v>Yes</c:v>
                </c:pt>
                <c:pt idx="1">
                  <c:v>No</c:v>
                </c:pt>
              </c:strCache>
            </c:strRef>
          </c:cat>
          <c:val>
            <c:numRef>
              <c:f>Sellers!$J$35:$J$36</c:f>
              <c:numCache>
                <c:formatCode>General</c:formatCode>
                <c:ptCount val="2"/>
                <c:pt idx="0">
                  <c:v>85.7</c:v>
                </c:pt>
                <c:pt idx="1">
                  <c:v>14.3</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7446348618187433"/>
          <c:y val="0.28607720909886264"/>
          <c:w val="0.18192979002624671"/>
          <c:h val="0.4602526246719160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0"/>
            <c:bubble3D val="0"/>
          </c:dPt>
          <c:dPt>
            <c:idx val="1"/>
            <c:bubble3D val="0"/>
            <c:spPr>
              <a:solidFill>
                <a:srgbClr val="FF0000"/>
              </a:solidFill>
            </c:spPr>
          </c:dPt>
          <c:dPt>
            <c:idx val="2"/>
            <c:bubble3D val="0"/>
            <c:spPr>
              <a:solidFill>
                <a:schemeClr val="accent2">
                  <a:lumMod val="40000"/>
                  <a:lumOff val="60000"/>
                </a:schemeClr>
              </a:solidFill>
            </c:spPr>
          </c:dPt>
          <c:dPt>
            <c:idx val="3"/>
            <c:bubble3D val="0"/>
            <c:spPr>
              <a:solidFill>
                <a:srgbClr val="FFC000"/>
              </a:solidFill>
            </c:spPr>
          </c:dPt>
          <c:dPt>
            <c:idx val="4"/>
            <c:bubble3D val="0"/>
            <c:spPr>
              <a:solidFill>
                <a:srgbClr val="00B0F0"/>
              </a:solidFill>
            </c:spPr>
          </c:dPt>
          <c:dPt>
            <c:idx val="5"/>
            <c:bubble3D val="0"/>
            <c:spPr>
              <a:solidFill>
                <a:schemeClr val="accent3">
                  <a:lumMod val="75000"/>
                </a:schemeClr>
              </a:solidFill>
            </c:spPr>
          </c:dPt>
          <c:dPt>
            <c:idx val="6"/>
            <c:bubble3D val="0"/>
            <c:spPr>
              <a:solidFill>
                <a:schemeClr val="accent6">
                  <a:lumMod val="40000"/>
                  <a:lumOff val="60000"/>
                </a:schemeClr>
              </a:solidFill>
            </c:spPr>
          </c:dPt>
          <c:dPt>
            <c:idx val="7"/>
            <c:bubble3D val="0"/>
            <c:spPr>
              <a:solidFill>
                <a:schemeClr val="tx2">
                  <a:lumMod val="40000"/>
                  <a:lumOff val="60000"/>
                </a:schemeClr>
              </a:solidFill>
            </c:spPr>
          </c:dPt>
          <c:dLbls>
            <c:dLbl>
              <c:idx val="0"/>
              <c:layout>
                <c:manualLayout>
                  <c:x val="-0.14235935921462337"/>
                  <c:y val="0.17233048993875766"/>
                </c:manualLayout>
              </c:layout>
              <c:showLegendKey val="0"/>
              <c:showVal val="1"/>
              <c:showCatName val="0"/>
              <c:showSerName val="0"/>
              <c:showPercent val="0"/>
              <c:showBubbleSize val="0"/>
            </c:dLbl>
            <c:dLbl>
              <c:idx val="1"/>
              <c:layout>
                <c:manualLayout>
                  <c:x val="-0.12514245286312967"/>
                  <c:y val="-0.18865740740740733"/>
                </c:manualLayout>
              </c:layout>
              <c:showLegendKey val="0"/>
              <c:showVal val="1"/>
              <c:showCatName val="0"/>
              <c:showSerName val="0"/>
              <c:showPercent val="0"/>
              <c:showBubbleSize val="0"/>
            </c:dLbl>
            <c:dLbl>
              <c:idx val="3"/>
              <c:layout>
                <c:manualLayout>
                  <c:x val="0.1130952115918608"/>
                  <c:y val="7.9711650627004957E-2"/>
                </c:manualLayout>
              </c:layout>
              <c:showLegendKey val="0"/>
              <c:showVal val="1"/>
              <c:showCatName val="0"/>
              <c:showSerName val="0"/>
              <c:showPercent val="0"/>
              <c:showBubbleSize val="0"/>
            </c:dLbl>
            <c:dLbl>
              <c:idx val="7"/>
              <c:layout>
                <c:manualLayout>
                  <c:x val="0.13456669603688526"/>
                  <c:y val="0.1670625546806649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0"/>
          </c:dLbls>
          <c:cat>
            <c:strRef>
              <c:f>Sellers!$I$40:$I$45</c:f>
              <c:strCache>
                <c:ptCount val="6"/>
                <c:pt idx="0">
                  <c:v>Guide</c:v>
                </c:pt>
                <c:pt idx="1">
                  <c:v>Reception facilities</c:v>
                </c:pt>
                <c:pt idx="2">
                  <c:v>Internet</c:v>
                </c:pt>
                <c:pt idx="3">
                  <c:v>Map</c:v>
                </c:pt>
                <c:pt idx="4">
                  <c:v>Information material</c:v>
                </c:pt>
                <c:pt idx="5">
                  <c:v>Other</c:v>
                </c:pt>
              </c:strCache>
            </c:strRef>
          </c:cat>
          <c:val>
            <c:numRef>
              <c:f>Sellers!$J$40:$J$45</c:f>
              <c:numCache>
                <c:formatCode>General</c:formatCode>
                <c:ptCount val="6"/>
                <c:pt idx="0">
                  <c:v>25.5</c:v>
                </c:pt>
                <c:pt idx="1">
                  <c:v>23.4</c:v>
                </c:pt>
                <c:pt idx="2">
                  <c:v>24.8</c:v>
                </c:pt>
                <c:pt idx="3">
                  <c:v>12.8</c:v>
                </c:pt>
                <c:pt idx="4">
                  <c:v>11.4</c:v>
                </c:pt>
                <c:pt idx="5">
                  <c:v>2.1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7446338745845045"/>
          <c:y val="6.3854986876640429E-2"/>
          <c:w val="0.18192979002624671"/>
          <c:h val="0.8630304024496937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63188976377953E-2"/>
          <c:y val="0.10879629629629629"/>
          <c:w val="0.57986111111111116"/>
          <c:h val="0.77314814814814814"/>
        </c:manualLayout>
      </c:layout>
      <c:pieChart>
        <c:varyColors val="1"/>
        <c:ser>
          <c:idx val="0"/>
          <c:order val="0"/>
          <c:spPr>
            <a:solidFill>
              <a:srgbClr val="92D050"/>
            </a:solidFill>
          </c:spPr>
          <c:dPt>
            <c:idx val="0"/>
            <c:bubble3D val="0"/>
            <c:spPr>
              <a:solidFill>
                <a:srgbClr val="00B0F0"/>
              </a:solidFill>
            </c:spPr>
          </c:dPt>
          <c:dPt>
            <c:idx val="1"/>
            <c:bubble3D val="0"/>
            <c:spPr>
              <a:solidFill>
                <a:schemeClr val="bg1">
                  <a:lumMod val="85000"/>
                </a:schemeClr>
              </a:solidFill>
            </c:spPr>
          </c:dPt>
          <c:dPt>
            <c:idx val="2"/>
            <c:bubble3D val="0"/>
            <c:spPr>
              <a:solidFill>
                <a:schemeClr val="accent2">
                  <a:lumMod val="40000"/>
                  <a:lumOff val="60000"/>
                </a:schemeClr>
              </a:solidFill>
            </c:spPr>
          </c:dPt>
          <c:dPt>
            <c:idx val="3"/>
            <c:bubble3D val="0"/>
            <c:spPr>
              <a:solidFill>
                <a:srgbClr val="FFC000"/>
              </a:solidFill>
            </c:spPr>
          </c:dPt>
          <c:dLbls>
            <c:dLbl>
              <c:idx val="0"/>
              <c:layout>
                <c:manualLayout>
                  <c:x val="-0.15471872265966755"/>
                  <c:y val="0.13066418780985711"/>
                </c:manualLayout>
              </c:layout>
              <c:showLegendKey val="0"/>
              <c:showVal val="1"/>
              <c:showCatName val="0"/>
              <c:showSerName val="0"/>
              <c:showPercent val="0"/>
              <c:showBubbleSize val="0"/>
            </c:dLbl>
            <c:dLbl>
              <c:idx val="3"/>
              <c:layout>
                <c:manualLayout>
                  <c:x val="0.13374781277340334"/>
                  <c:y val="0.10748942840478273"/>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1"/>
          </c:dLbls>
          <c:cat>
            <c:strRef>
              <c:f>Tourists!$D$9:$D$13</c:f>
              <c:strCache>
                <c:ptCount val="5"/>
                <c:pt idx="0">
                  <c:v>TV</c:v>
                </c:pt>
                <c:pt idx="1">
                  <c:v>News paper</c:v>
                </c:pt>
                <c:pt idx="2">
                  <c:v>Internet</c:v>
                </c:pt>
                <c:pt idx="3">
                  <c:v>Guide</c:v>
                </c:pt>
                <c:pt idx="4">
                  <c:v>Other</c:v>
                </c:pt>
              </c:strCache>
            </c:strRef>
          </c:cat>
          <c:val>
            <c:numRef>
              <c:f>Tourists!$E$9:$E$13</c:f>
              <c:numCache>
                <c:formatCode>General</c:formatCode>
                <c:ptCount val="5"/>
                <c:pt idx="0">
                  <c:v>35.299999999999997</c:v>
                </c:pt>
                <c:pt idx="1">
                  <c:v>16.3</c:v>
                </c:pt>
                <c:pt idx="2">
                  <c:v>28.5</c:v>
                </c:pt>
                <c:pt idx="3">
                  <c:v>8.5</c:v>
                </c:pt>
                <c:pt idx="4">
                  <c:v>11.4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890365266841647"/>
          <c:y val="0.25829943132108485"/>
          <c:w val="0.18192979002624671"/>
          <c:h val="0.5296970691163605"/>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1"/>
            <c:bubble3D val="0"/>
            <c:spPr>
              <a:solidFill>
                <a:srgbClr val="FF0000"/>
              </a:solidFill>
            </c:spPr>
          </c:dPt>
          <c:dLbls>
            <c:dLbl>
              <c:idx val="0"/>
              <c:layout>
                <c:manualLayout>
                  <c:x val="-0.14910922542449184"/>
                  <c:y val="0.18001275882181395"/>
                </c:manualLayout>
              </c:layout>
              <c:showLegendKey val="0"/>
              <c:showVal val="1"/>
              <c:showCatName val="0"/>
              <c:showSerName val="0"/>
              <c:showPercent val="0"/>
              <c:showBubbleSize val="0"/>
            </c:dLbl>
            <c:dLbl>
              <c:idx val="1"/>
              <c:layout>
                <c:manualLayout>
                  <c:x val="0.12861034558180229"/>
                  <c:y val="-0.27531277340332461"/>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1"/>
          </c:dLbls>
          <c:cat>
            <c:strRef>
              <c:f>Tourists!$D$17:$D$18</c:f>
              <c:strCache>
                <c:ptCount val="2"/>
                <c:pt idx="0">
                  <c:v>Yes</c:v>
                </c:pt>
                <c:pt idx="1">
                  <c:v>No</c:v>
                </c:pt>
              </c:strCache>
            </c:strRef>
          </c:cat>
          <c:val>
            <c:numRef>
              <c:f>Tourists!$E$17:$E$18</c:f>
              <c:numCache>
                <c:formatCode>General</c:formatCode>
                <c:ptCount val="2"/>
                <c:pt idx="0">
                  <c:v>17.2</c:v>
                </c:pt>
                <c:pt idx="1">
                  <c:v>82.8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9398245122272337"/>
          <c:y val="0.41628280839895015"/>
          <c:w val="0.132662640470912"/>
          <c:h val="0.1674343832020997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1"/>
            <c:bubble3D val="0"/>
            <c:spPr>
              <a:solidFill>
                <a:srgbClr val="FF0000"/>
              </a:solidFill>
            </c:spPr>
          </c:dPt>
          <c:dLbls>
            <c:dLbl>
              <c:idx val="0"/>
              <c:layout>
                <c:manualLayout>
                  <c:x val="-0.25423455095635983"/>
                  <c:y val="-0.11960666375036454"/>
                </c:manualLayout>
              </c:layout>
              <c:showLegendKey val="0"/>
              <c:showVal val="1"/>
              <c:showCatName val="0"/>
              <c:showSerName val="0"/>
              <c:showPercent val="0"/>
              <c:showBubbleSize val="0"/>
            </c:dLbl>
            <c:dLbl>
              <c:idx val="1"/>
              <c:layout>
                <c:manualLayout>
                  <c:x val="0.16699682852143483"/>
                  <c:y val="8.8749999999999996E-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1"/>
          </c:dLbls>
          <c:cat>
            <c:strRef>
              <c:f>Tourists!$D$22:$D$23</c:f>
              <c:strCache>
                <c:ptCount val="2"/>
                <c:pt idx="0">
                  <c:v>Yes</c:v>
                </c:pt>
                <c:pt idx="1">
                  <c:v>No</c:v>
                </c:pt>
              </c:strCache>
            </c:strRef>
          </c:cat>
          <c:val>
            <c:numRef>
              <c:f>Tourists!$E$22:$E$23</c:f>
              <c:numCache>
                <c:formatCode>General</c:formatCode>
                <c:ptCount val="2"/>
                <c:pt idx="0">
                  <c:v>62.6</c:v>
                </c:pt>
                <c:pt idx="1">
                  <c:v>37.4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901297888222688"/>
          <c:y val="0.41628280839895015"/>
          <c:w val="0.12536010980278842"/>
          <c:h val="0.16743438320209975"/>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1"/>
            <c:bubble3D val="0"/>
            <c:spPr>
              <a:solidFill>
                <a:srgbClr val="FF0000"/>
              </a:solidFill>
            </c:spPr>
          </c:dPt>
          <c:dLbls>
            <c:dLbl>
              <c:idx val="0"/>
              <c:layout>
                <c:manualLayout>
                  <c:x val="-9.3607720909886269E-2"/>
                  <c:y val="-0.2723840769903762"/>
                </c:manualLayout>
              </c:layout>
              <c:showLegendKey val="0"/>
              <c:showVal val="1"/>
              <c:showCatName val="0"/>
              <c:showSerName val="0"/>
              <c:showPercent val="0"/>
              <c:showBubbleSize val="0"/>
            </c:dLbl>
            <c:dLbl>
              <c:idx val="1"/>
              <c:layout>
                <c:manualLayout>
                  <c:x val="9.3352933156082757E-2"/>
                  <c:y val="0.16407188684747739"/>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1"/>
          </c:dLbls>
          <c:cat>
            <c:strRef>
              <c:f>Tourists!$D$27:$D$28</c:f>
              <c:strCache>
                <c:ptCount val="2"/>
                <c:pt idx="0">
                  <c:v>Yes</c:v>
                </c:pt>
                <c:pt idx="1">
                  <c:v>No</c:v>
                </c:pt>
              </c:strCache>
            </c:strRef>
          </c:cat>
          <c:val>
            <c:numRef>
              <c:f>Tourists!$E$27:$E$28</c:f>
              <c:numCache>
                <c:formatCode>General</c:formatCode>
                <c:ptCount val="2"/>
                <c:pt idx="0">
                  <c:v>91.2</c:v>
                </c:pt>
                <c:pt idx="1">
                  <c:v>8.8000000000000007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9186550331616901"/>
          <c:y val="0.41370154028469769"/>
          <c:w val="0.12610226770668892"/>
          <c:h val="0.16355234033825303"/>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0"/>
            <c:bubble3D val="0"/>
            <c:spPr>
              <a:solidFill>
                <a:srgbClr val="00B0F0"/>
              </a:solidFill>
            </c:spPr>
          </c:dPt>
          <c:dPt>
            <c:idx val="1"/>
            <c:bubble3D val="0"/>
            <c:spPr>
              <a:solidFill>
                <a:schemeClr val="bg1">
                  <a:lumMod val="85000"/>
                </a:schemeClr>
              </a:solidFill>
            </c:spPr>
          </c:dPt>
          <c:dPt>
            <c:idx val="2"/>
            <c:bubble3D val="0"/>
            <c:spPr>
              <a:solidFill>
                <a:schemeClr val="accent2">
                  <a:lumMod val="40000"/>
                  <a:lumOff val="60000"/>
                </a:schemeClr>
              </a:solidFill>
            </c:spPr>
          </c:dPt>
          <c:dPt>
            <c:idx val="3"/>
            <c:bubble3D val="0"/>
            <c:spPr>
              <a:solidFill>
                <a:srgbClr val="FFC000"/>
              </a:solidFill>
            </c:spPr>
          </c:dPt>
          <c:dPt>
            <c:idx val="5"/>
            <c:bubble3D val="0"/>
            <c:spPr>
              <a:solidFill>
                <a:schemeClr val="accent3">
                  <a:lumMod val="75000"/>
                </a:schemeClr>
              </a:solidFill>
            </c:spPr>
          </c:dPt>
          <c:dPt>
            <c:idx val="6"/>
            <c:bubble3D val="0"/>
            <c:spPr>
              <a:solidFill>
                <a:schemeClr val="accent6">
                  <a:lumMod val="40000"/>
                  <a:lumOff val="60000"/>
                </a:schemeClr>
              </a:solidFill>
            </c:spPr>
          </c:dPt>
          <c:dPt>
            <c:idx val="7"/>
            <c:bubble3D val="0"/>
            <c:spPr>
              <a:solidFill>
                <a:schemeClr val="tx2">
                  <a:lumMod val="40000"/>
                  <a:lumOff val="60000"/>
                </a:schemeClr>
              </a:solidFill>
            </c:spPr>
          </c:dPt>
          <c:dLbls>
            <c:dLbl>
              <c:idx val="0"/>
              <c:layout>
                <c:manualLayout>
                  <c:x val="-1.7359384251036072E-2"/>
                  <c:y val="1.4923082531350251E-2"/>
                </c:manualLayout>
              </c:layout>
              <c:showLegendKey val="0"/>
              <c:showVal val="1"/>
              <c:showCatName val="0"/>
              <c:showSerName val="0"/>
              <c:showPercent val="0"/>
              <c:showBubbleSize val="0"/>
            </c:dLbl>
            <c:dLbl>
              <c:idx val="1"/>
              <c:layout>
                <c:manualLayout>
                  <c:x val="-7.1571036845932495E-2"/>
                  <c:y val="0.15393518518518517"/>
                </c:manualLayout>
              </c:layout>
              <c:showLegendKey val="0"/>
              <c:showVal val="1"/>
              <c:showCatName val="0"/>
              <c:showSerName val="0"/>
              <c:showPercent val="0"/>
              <c:showBubbleSize val="0"/>
            </c:dLbl>
            <c:dLbl>
              <c:idx val="2"/>
              <c:layout>
                <c:manualLayout>
                  <c:x val="-1.441260910840619E-2"/>
                  <c:y val="3.2450787401574803E-2"/>
                </c:manualLayout>
              </c:layout>
              <c:showLegendKey val="0"/>
              <c:showVal val="1"/>
              <c:showCatName val="0"/>
              <c:showSerName val="0"/>
              <c:showPercent val="0"/>
              <c:showBubbleSize val="0"/>
            </c:dLbl>
            <c:dLbl>
              <c:idx val="3"/>
              <c:layout>
                <c:manualLayout>
                  <c:x val="-0.1429215544334565"/>
                  <c:y val="8.8970909886264216E-2"/>
                </c:manualLayout>
              </c:layout>
              <c:showLegendKey val="0"/>
              <c:showVal val="1"/>
              <c:showCatName val="0"/>
              <c:showSerName val="0"/>
              <c:showPercent val="0"/>
              <c:showBubbleSize val="0"/>
            </c:dLbl>
            <c:dLbl>
              <c:idx val="7"/>
              <c:layout>
                <c:manualLayout>
                  <c:x val="0.13456669603688526"/>
                  <c:y val="0.1670625546806649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0"/>
          </c:dLbls>
          <c:cat>
            <c:strRef>
              <c:f>Sellers!$I$3:$I$10</c:f>
              <c:strCache>
                <c:ptCount val="8"/>
                <c:pt idx="0">
                  <c:v>B&amp;B</c:v>
                </c:pt>
                <c:pt idx="1">
                  <c:v>Holiday apartment</c:v>
                </c:pt>
                <c:pt idx="2">
                  <c:v>Hotel</c:v>
                </c:pt>
                <c:pt idx="3">
                  <c:v>Bar</c:v>
                </c:pt>
                <c:pt idx="4">
                  <c:v>Restaurant</c:v>
                </c:pt>
                <c:pt idx="5">
                  <c:v>Grocery</c:v>
                </c:pt>
                <c:pt idx="6">
                  <c:v>Souvenir shop</c:v>
                </c:pt>
                <c:pt idx="7">
                  <c:v>Other</c:v>
                </c:pt>
              </c:strCache>
            </c:strRef>
          </c:cat>
          <c:val>
            <c:numRef>
              <c:f>Sellers!$J$3:$J$10</c:f>
              <c:numCache>
                <c:formatCode>0.0</c:formatCode>
                <c:ptCount val="8"/>
                <c:pt idx="0">
                  <c:v>2.2999999999999998</c:v>
                </c:pt>
                <c:pt idx="1">
                  <c:v>6</c:v>
                </c:pt>
                <c:pt idx="2">
                  <c:v>3.5</c:v>
                </c:pt>
                <c:pt idx="3">
                  <c:v>14.1</c:v>
                </c:pt>
                <c:pt idx="4">
                  <c:v>10.6</c:v>
                </c:pt>
                <c:pt idx="5">
                  <c:v>14.1</c:v>
                </c:pt>
                <c:pt idx="6">
                  <c:v>21.2</c:v>
                </c:pt>
                <c:pt idx="7">
                  <c:v>28.2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5243962025693192"/>
          <c:y val="6.3854986876640416E-2"/>
          <c:w val="0.18192979002624671"/>
          <c:h val="0.86303040244969376"/>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0"/>
            <c:bubble3D val="0"/>
          </c:dPt>
          <c:dPt>
            <c:idx val="1"/>
            <c:bubble3D val="0"/>
            <c:spPr>
              <a:solidFill>
                <a:srgbClr val="FF0000"/>
              </a:solidFill>
            </c:spPr>
          </c:dPt>
          <c:dPt>
            <c:idx val="2"/>
            <c:bubble3D val="0"/>
            <c:spPr>
              <a:solidFill>
                <a:schemeClr val="accent2">
                  <a:lumMod val="40000"/>
                  <a:lumOff val="60000"/>
                </a:schemeClr>
              </a:solidFill>
            </c:spPr>
          </c:dPt>
          <c:dPt>
            <c:idx val="3"/>
            <c:bubble3D val="0"/>
            <c:spPr>
              <a:solidFill>
                <a:srgbClr val="FFC000"/>
              </a:solidFill>
            </c:spPr>
          </c:dPt>
          <c:dPt>
            <c:idx val="5"/>
            <c:bubble3D val="0"/>
            <c:spPr>
              <a:solidFill>
                <a:schemeClr val="accent3">
                  <a:lumMod val="75000"/>
                </a:schemeClr>
              </a:solidFill>
            </c:spPr>
          </c:dPt>
          <c:dPt>
            <c:idx val="6"/>
            <c:bubble3D val="0"/>
            <c:spPr>
              <a:solidFill>
                <a:schemeClr val="accent6">
                  <a:lumMod val="40000"/>
                  <a:lumOff val="60000"/>
                </a:schemeClr>
              </a:solidFill>
            </c:spPr>
          </c:dPt>
          <c:dPt>
            <c:idx val="7"/>
            <c:bubble3D val="0"/>
            <c:spPr>
              <a:solidFill>
                <a:schemeClr val="tx2">
                  <a:lumMod val="40000"/>
                  <a:lumOff val="60000"/>
                </a:schemeClr>
              </a:solidFill>
            </c:spPr>
          </c:dPt>
          <c:dLbls>
            <c:dLbl>
              <c:idx val="0"/>
              <c:layout>
                <c:manualLayout>
                  <c:x val="-0.22779596831920929"/>
                  <c:y val="-2.2113954505686789E-2"/>
                </c:manualLayout>
              </c:layout>
              <c:showLegendKey val="0"/>
              <c:showVal val="1"/>
              <c:showCatName val="0"/>
              <c:showSerName val="0"/>
              <c:showPercent val="0"/>
              <c:showBubbleSize val="0"/>
            </c:dLbl>
            <c:dLbl>
              <c:idx val="1"/>
              <c:layout>
                <c:manualLayout>
                  <c:x val="0.19517768490082435"/>
                  <c:y val="5.7870370370370367E-3"/>
                </c:manualLayout>
              </c:layout>
              <c:showLegendKey val="0"/>
              <c:showVal val="1"/>
              <c:showCatName val="0"/>
              <c:showSerName val="0"/>
              <c:showPercent val="0"/>
              <c:showBubbleSize val="0"/>
            </c:dLbl>
            <c:dLbl>
              <c:idx val="3"/>
              <c:layout>
                <c:manualLayout>
                  <c:x val="-0.11018344731775313"/>
                  <c:y val="7.9711650627004957E-2"/>
                </c:manualLayout>
              </c:layout>
              <c:showLegendKey val="0"/>
              <c:showVal val="1"/>
              <c:showCatName val="0"/>
              <c:showSerName val="0"/>
              <c:showPercent val="0"/>
              <c:showBubbleSize val="0"/>
            </c:dLbl>
            <c:dLbl>
              <c:idx val="7"/>
              <c:layout>
                <c:manualLayout>
                  <c:x val="0.13456669603688526"/>
                  <c:y val="0.1670625546806649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0"/>
          </c:dLbls>
          <c:cat>
            <c:strRef>
              <c:f>Sellers!$I$17:$I$18</c:f>
              <c:strCache>
                <c:ptCount val="2"/>
                <c:pt idx="0">
                  <c:v>Yes</c:v>
                </c:pt>
                <c:pt idx="1">
                  <c:v>No</c:v>
                </c:pt>
              </c:strCache>
            </c:strRef>
          </c:cat>
          <c:val>
            <c:numRef>
              <c:f>Sellers!$J$17:$J$18</c:f>
              <c:numCache>
                <c:formatCode>General</c:formatCode>
                <c:ptCount val="2"/>
                <c:pt idx="0">
                  <c:v>51</c:v>
                </c:pt>
                <c:pt idx="1">
                  <c:v>49</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7446325074468336"/>
          <c:y val="0.27218832020997374"/>
          <c:w val="0.18192979002624671"/>
          <c:h val="0.44173410615339748"/>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0"/>
            <c:bubble3D val="0"/>
          </c:dPt>
          <c:dPt>
            <c:idx val="1"/>
            <c:bubble3D val="0"/>
            <c:spPr>
              <a:solidFill>
                <a:srgbClr val="FF0000"/>
              </a:solidFill>
            </c:spPr>
          </c:dPt>
          <c:dPt>
            <c:idx val="2"/>
            <c:bubble3D val="0"/>
            <c:spPr>
              <a:solidFill>
                <a:schemeClr val="accent2">
                  <a:lumMod val="40000"/>
                  <a:lumOff val="60000"/>
                </a:schemeClr>
              </a:solidFill>
            </c:spPr>
          </c:dPt>
          <c:dPt>
            <c:idx val="3"/>
            <c:bubble3D val="0"/>
            <c:spPr>
              <a:solidFill>
                <a:srgbClr val="FFC000"/>
              </a:solidFill>
            </c:spPr>
          </c:dPt>
          <c:dPt>
            <c:idx val="5"/>
            <c:bubble3D val="0"/>
            <c:spPr>
              <a:solidFill>
                <a:schemeClr val="accent3">
                  <a:lumMod val="75000"/>
                </a:schemeClr>
              </a:solidFill>
            </c:spPr>
          </c:dPt>
          <c:dPt>
            <c:idx val="6"/>
            <c:bubble3D val="0"/>
            <c:spPr>
              <a:solidFill>
                <a:schemeClr val="accent6">
                  <a:lumMod val="40000"/>
                  <a:lumOff val="60000"/>
                </a:schemeClr>
              </a:solidFill>
            </c:spPr>
          </c:dPt>
          <c:dPt>
            <c:idx val="7"/>
            <c:bubble3D val="0"/>
            <c:spPr>
              <a:solidFill>
                <a:schemeClr val="tx2">
                  <a:lumMod val="40000"/>
                  <a:lumOff val="60000"/>
                </a:schemeClr>
              </a:solidFill>
            </c:spPr>
          </c:dPt>
          <c:dLbls>
            <c:dLbl>
              <c:idx val="0"/>
              <c:layout>
                <c:manualLayout>
                  <c:x val="-0.22372611318322053"/>
                  <c:y val="-7.3039880431612719E-2"/>
                </c:manualLayout>
              </c:layout>
              <c:showLegendKey val="0"/>
              <c:showVal val="1"/>
              <c:showCatName val="0"/>
              <c:showSerName val="0"/>
              <c:showPercent val="0"/>
              <c:showBubbleSize val="0"/>
            </c:dLbl>
            <c:dLbl>
              <c:idx val="1"/>
              <c:layout>
                <c:manualLayout>
                  <c:x val="0.19125600528004175"/>
                  <c:y val="9.375E-2"/>
                </c:manualLayout>
              </c:layout>
              <c:showLegendKey val="0"/>
              <c:showVal val="1"/>
              <c:showCatName val="0"/>
              <c:showSerName val="0"/>
              <c:showPercent val="0"/>
              <c:showBubbleSize val="0"/>
            </c:dLbl>
            <c:dLbl>
              <c:idx val="3"/>
              <c:layout>
                <c:manualLayout>
                  <c:x val="-0.11018344731775313"/>
                  <c:y val="7.9711650627004957E-2"/>
                </c:manualLayout>
              </c:layout>
              <c:showLegendKey val="0"/>
              <c:showVal val="1"/>
              <c:showCatName val="0"/>
              <c:showSerName val="0"/>
              <c:showPercent val="0"/>
              <c:showBubbleSize val="0"/>
            </c:dLbl>
            <c:dLbl>
              <c:idx val="7"/>
              <c:layout>
                <c:manualLayout>
                  <c:x val="0.13456669603688526"/>
                  <c:y val="0.1670625546806649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0"/>
          </c:dLbls>
          <c:cat>
            <c:strRef>
              <c:f>Sellers!$I$22:$I$23</c:f>
              <c:strCache>
                <c:ptCount val="2"/>
                <c:pt idx="0">
                  <c:v>Yes</c:v>
                </c:pt>
                <c:pt idx="1">
                  <c:v>No</c:v>
                </c:pt>
              </c:strCache>
            </c:strRef>
          </c:cat>
          <c:val>
            <c:numRef>
              <c:f>Sellers!$J$22:$J$23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7446332366348947"/>
          <c:y val="0.25829943132108485"/>
          <c:w val="0.18192979002624671"/>
          <c:h val="0.48803040244969381"/>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92D050"/>
            </a:solidFill>
          </c:spPr>
          <c:dPt>
            <c:idx val="0"/>
            <c:bubble3D val="0"/>
          </c:dPt>
          <c:dPt>
            <c:idx val="1"/>
            <c:bubble3D val="0"/>
            <c:spPr>
              <a:solidFill>
                <a:srgbClr val="FF0000"/>
              </a:solidFill>
            </c:spPr>
          </c:dPt>
          <c:dPt>
            <c:idx val="2"/>
            <c:bubble3D val="0"/>
            <c:spPr>
              <a:solidFill>
                <a:schemeClr val="accent2">
                  <a:lumMod val="40000"/>
                  <a:lumOff val="60000"/>
                </a:schemeClr>
              </a:solidFill>
            </c:spPr>
          </c:dPt>
          <c:dPt>
            <c:idx val="3"/>
            <c:bubble3D val="0"/>
            <c:spPr>
              <a:solidFill>
                <a:srgbClr val="FFC000"/>
              </a:solidFill>
            </c:spPr>
          </c:dPt>
          <c:dPt>
            <c:idx val="5"/>
            <c:bubble3D val="0"/>
            <c:spPr>
              <a:solidFill>
                <a:schemeClr val="accent3">
                  <a:lumMod val="75000"/>
                </a:schemeClr>
              </a:solidFill>
            </c:spPr>
          </c:dPt>
          <c:dPt>
            <c:idx val="6"/>
            <c:bubble3D val="0"/>
            <c:spPr>
              <a:solidFill>
                <a:schemeClr val="accent6">
                  <a:lumMod val="40000"/>
                  <a:lumOff val="60000"/>
                </a:schemeClr>
              </a:solidFill>
            </c:spPr>
          </c:dPt>
          <c:dPt>
            <c:idx val="7"/>
            <c:bubble3D val="0"/>
            <c:spPr>
              <a:solidFill>
                <a:schemeClr val="tx2">
                  <a:lumMod val="40000"/>
                  <a:lumOff val="60000"/>
                </a:schemeClr>
              </a:solidFill>
            </c:spPr>
          </c:dPt>
          <c:dLbls>
            <c:dLbl>
              <c:idx val="0"/>
              <c:layout>
                <c:manualLayout>
                  <c:x val="-0.17212125700195516"/>
                  <c:y val="0.130663823272091"/>
                </c:manualLayout>
              </c:layout>
              <c:showLegendKey val="0"/>
              <c:showVal val="1"/>
              <c:showCatName val="0"/>
              <c:showSerName val="0"/>
              <c:showPercent val="0"/>
              <c:showBubbleSize val="0"/>
            </c:dLbl>
            <c:dLbl>
              <c:idx val="1"/>
              <c:layout>
                <c:manualLayout>
                  <c:x val="-6.5618657288466137E-2"/>
                  <c:y val="-0.21296296296296297"/>
                </c:manualLayout>
              </c:layout>
              <c:showLegendKey val="0"/>
              <c:showVal val="1"/>
              <c:showCatName val="0"/>
              <c:showSerName val="0"/>
              <c:showPercent val="0"/>
              <c:showBubbleSize val="0"/>
            </c:dLbl>
            <c:dLbl>
              <c:idx val="2"/>
              <c:layout>
                <c:manualLayout>
                  <c:x val="0.13800990391593929"/>
                  <c:y val="-8.0232210557013711E-2"/>
                </c:manualLayout>
              </c:layout>
              <c:showLegendKey val="0"/>
              <c:showVal val="1"/>
              <c:showCatName val="0"/>
              <c:showSerName val="0"/>
              <c:showPercent val="0"/>
              <c:showBubbleSize val="0"/>
            </c:dLbl>
            <c:dLbl>
              <c:idx val="3"/>
              <c:layout>
                <c:manualLayout>
                  <c:x val="0.11569644832760398"/>
                  <c:y val="0.1954523913677457"/>
                </c:manualLayout>
              </c:layout>
              <c:showLegendKey val="0"/>
              <c:showVal val="1"/>
              <c:showCatName val="0"/>
              <c:showSerName val="0"/>
              <c:showPercent val="0"/>
              <c:showBubbleSize val="0"/>
            </c:dLbl>
            <c:dLbl>
              <c:idx val="7"/>
              <c:layout>
                <c:manualLayout>
                  <c:x val="0.13456669603688526"/>
                  <c:y val="0.16706255468066492"/>
                </c:manualLayout>
              </c:layout>
              <c:showLegendKey val="0"/>
              <c:showVal val="1"/>
              <c:showCatName val="0"/>
              <c:showSerName val="0"/>
              <c:showPercent val="0"/>
              <c:showBubbleSize val="0"/>
            </c:dLbl>
            <c:txPr>
              <a:bodyPr/>
              <a:lstStyle/>
              <a:p>
                <a:pPr>
                  <a:defRPr sz="2000" b="1"/>
                </a:pPr>
                <a:endParaRPr lang="it-IT"/>
              </a:p>
            </c:txPr>
            <c:showLegendKey val="0"/>
            <c:showVal val="1"/>
            <c:showCatName val="0"/>
            <c:showSerName val="0"/>
            <c:showPercent val="0"/>
            <c:showBubbleSize val="0"/>
            <c:showLeaderLines val="0"/>
          </c:dLbls>
          <c:cat>
            <c:strRef>
              <c:f>Sellers!$I$27:$I$30</c:f>
              <c:strCache>
                <c:ptCount val="4"/>
                <c:pt idx="0">
                  <c:v>Municipality</c:v>
                </c:pt>
                <c:pt idx="1">
                  <c:v>Department of Civil Protection</c:v>
                </c:pt>
                <c:pt idx="2">
                  <c:v>Internet</c:v>
                </c:pt>
                <c:pt idx="3">
                  <c:v>Other</c:v>
                </c:pt>
              </c:strCache>
            </c:strRef>
          </c:cat>
          <c:val>
            <c:numRef>
              <c:f>Sellers!$J$27:$J$30</c:f>
              <c:numCache>
                <c:formatCode>General</c:formatCode>
                <c:ptCount val="4"/>
                <c:pt idx="0">
                  <c:v>33.4</c:v>
                </c:pt>
                <c:pt idx="1">
                  <c:v>26.2</c:v>
                </c:pt>
                <c:pt idx="2">
                  <c:v>19</c:v>
                </c:pt>
                <c:pt idx="3">
                  <c:v>21.4</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05348611419992"/>
          <c:y val="0.23515128317293671"/>
          <c:w val="0.23847740005685228"/>
          <c:h val="0.57599336541265678"/>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it-IT"/>
          </a:p>
        </p:txBody>
      </p:sp>
      <p:sp>
        <p:nvSpPr>
          <p:cNvPr id="3" name="Segnaposto data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F67BDADF-56FE-4DDF-94CF-214BDC47B8CF}" type="datetimeFigureOut">
              <a:rPr lang="it-IT" smtClean="0"/>
              <a:t>10/02/2018</a:t>
            </a:fld>
            <a:endParaRPr lang="it-IT"/>
          </a:p>
        </p:txBody>
      </p:sp>
      <p:sp>
        <p:nvSpPr>
          <p:cNvPr id="4" name="Segnaposto piè di pagina 3"/>
          <p:cNvSpPr>
            <a:spLocks noGrp="1"/>
          </p:cNvSpPr>
          <p:nvPr>
            <p:ph type="ftr" sz="quarter" idx="2"/>
          </p:nvPr>
        </p:nvSpPr>
        <p:spPr>
          <a:xfrm>
            <a:off x="0" y="9519055"/>
            <a:ext cx="2984871" cy="501094"/>
          </a:xfrm>
          <a:prstGeom prst="rect">
            <a:avLst/>
          </a:prstGeom>
        </p:spPr>
        <p:txBody>
          <a:bodyPr vert="horz" lIns="96625" tIns="48312" rIns="96625" bIns="48312" rtlCol="0" anchor="b"/>
          <a:lstStyle>
            <a:lvl1pPr algn="l">
              <a:defRPr sz="1300"/>
            </a:lvl1pPr>
          </a:lstStyle>
          <a:p>
            <a:endParaRPr lang="it-IT"/>
          </a:p>
        </p:txBody>
      </p:sp>
      <p:sp>
        <p:nvSpPr>
          <p:cNvPr id="5" name="Segnaposto numero diapositiva 4"/>
          <p:cNvSpPr>
            <a:spLocks noGrp="1"/>
          </p:cNvSpPr>
          <p:nvPr>
            <p:ph type="sldNum" sz="quarter" idx="3"/>
          </p:nvPr>
        </p:nvSpPr>
        <p:spPr>
          <a:xfrm>
            <a:off x="3901698" y="9519055"/>
            <a:ext cx="2984871" cy="501094"/>
          </a:xfrm>
          <a:prstGeom prst="rect">
            <a:avLst/>
          </a:prstGeom>
        </p:spPr>
        <p:txBody>
          <a:bodyPr vert="horz" lIns="96625" tIns="48312" rIns="96625" bIns="48312" rtlCol="0" anchor="b"/>
          <a:lstStyle>
            <a:lvl1pPr algn="r">
              <a:defRPr sz="1300"/>
            </a:lvl1pPr>
          </a:lstStyle>
          <a:p>
            <a:fld id="{01114749-42B6-4DB9-BE90-E728DCEA4EEF}" type="slidenum">
              <a:rPr lang="it-IT" smtClean="0"/>
              <a:t>‹N›</a:t>
            </a:fld>
            <a:endParaRPr lang="it-IT"/>
          </a:p>
        </p:txBody>
      </p:sp>
    </p:spTree>
    <p:extLst>
      <p:ext uri="{BB962C8B-B14F-4D97-AF65-F5344CB8AC3E}">
        <p14:creationId xmlns:p14="http://schemas.microsoft.com/office/powerpoint/2010/main" val="1315115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it-IT"/>
          </a:p>
        </p:txBody>
      </p:sp>
      <p:sp>
        <p:nvSpPr>
          <p:cNvPr id="3" name="Segnaposto data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45C94242-BD77-489D-969A-7AE743A507D0}" type="datetimeFigureOut">
              <a:rPr lang="it-IT" smtClean="0"/>
              <a:t>10/02/2018</a:t>
            </a:fld>
            <a:endParaRPr lang="it-IT"/>
          </a:p>
        </p:txBody>
      </p:sp>
      <p:sp>
        <p:nvSpPr>
          <p:cNvPr id="4" name="Segnaposto immagine diapositiva 3"/>
          <p:cNvSpPr>
            <a:spLocks noGrp="1" noRot="1" noChangeAspect="1"/>
          </p:cNvSpPr>
          <p:nvPr>
            <p:ph type="sldImg" idx="2"/>
          </p:nvPr>
        </p:nvSpPr>
        <p:spPr>
          <a:xfrm>
            <a:off x="938213" y="750888"/>
            <a:ext cx="5011737" cy="3760787"/>
          </a:xfrm>
          <a:prstGeom prst="rect">
            <a:avLst/>
          </a:prstGeom>
          <a:noFill/>
          <a:ln w="12700">
            <a:solidFill>
              <a:prstClr val="black"/>
            </a:solidFill>
          </a:ln>
        </p:spPr>
        <p:txBody>
          <a:bodyPr vert="horz" lIns="96625" tIns="48312" rIns="96625" bIns="48312" rtlCol="0" anchor="ctr"/>
          <a:lstStyle/>
          <a:p>
            <a:endParaRPr lang="it-IT"/>
          </a:p>
        </p:txBody>
      </p:sp>
      <p:sp>
        <p:nvSpPr>
          <p:cNvPr id="5" name="Segnaposto note 4"/>
          <p:cNvSpPr>
            <a:spLocks noGrp="1"/>
          </p:cNvSpPr>
          <p:nvPr>
            <p:ph type="body" sz="quarter" idx="3"/>
          </p:nvPr>
        </p:nvSpPr>
        <p:spPr>
          <a:xfrm>
            <a:off x="688817" y="4760398"/>
            <a:ext cx="5510530" cy="4509849"/>
          </a:xfrm>
          <a:prstGeom prst="rect">
            <a:avLst/>
          </a:prstGeom>
        </p:spPr>
        <p:txBody>
          <a:bodyPr vert="horz" lIns="96625" tIns="48312" rIns="96625" bIns="48312"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19055"/>
            <a:ext cx="2984871" cy="501094"/>
          </a:xfrm>
          <a:prstGeom prst="rect">
            <a:avLst/>
          </a:prstGeom>
        </p:spPr>
        <p:txBody>
          <a:bodyPr vert="horz" lIns="96625" tIns="48312" rIns="96625" bIns="48312"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9055"/>
            <a:ext cx="2984871" cy="501094"/>
          </a:xfrm>
          <a:prstGeom prst="rect">
            <a:avLst/>
          </a:prstGeom>
        </p:spPr>
        <p:txBody>
          <a:bodyPr vert="horz" lIns="96625" tIns="48312" rIns="96625" bIns="48312" rtlCol="0" anchor="b"/>
          <a:lstStyle>
            <a:lvl1pPr algn="r">
              <a:defRPr sz="1300"/>
            </a:lvl1pPr>
          </a:lstStyle>
          <a:p>
            <a:fld id="{4AA37512-2F39-4C80-8CB2-C73D6B5A00A1}" type="slidenum">
              <a:rPr lang="it-IT" smtClean="0"/>
              <a:t>‹N›</a:t>
            </a:fld>
            <a:endParaRPr lang="it-IT"/>
          </a:p>
        </p:txBody>
      </p:sp>
    </p:spTree>
    <p:extLst>
      <p:ext uri="{BB962C8B-B14F-4D97-AF65-F5344CB8AC3E}">
        <p14:creationId xmlns:p14="http://schemas.microsoft.com/office/powerpoint/2010/main" val="253930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1</a:t>
            </a:fld>
            <a:endParaRPr lang="it-IT"/>
          </a:p>
        </p:txBody>
      </p:sp>
    </p:spTree>
    <p:extLst>
      <p:ext uri="{BB962C8B-B14F-4D97-AF65-F5344CB8AC3E}">
        <p14:creationId xmlns:p14="http://schemas.microsoft.com/office/powerpoint/2010/main" val="300413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10</a:t>
            </a:fld>
            <a:endParaRPr lang="it-IT"/>
          </a:p>
        </p:txBody>
      </p:sp>
    </p:spTree>
    <p:extLst>
      <p:ext uri="{BB962C8B-B14F-4D97-AF65-F5344CB8AC3E}">
        <p14:creationId xmlns:p14="http://schemas.microsoft.com/office/powerpoint/2010/main" val="92523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11</a:t>
            </a:fld>
            <a:endParaRPr lang="it-IT"/>
          </a:p>
        </p:txBody>
      </p:sp>
    </p:spTree>
    <p:extLst>
      <p:ext uri="{BB962C8B-B14F-4D97-AF65-F5344CB8AC3E}">
        <p14:creationId xmlns:p14="http://schemas.microsoft.com/office/powerpoint/2010/main" val="360234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12</a:t>
            </a:fld>
            <a:endParaRPr lang="it-IT"/>
          </a:p>
        </p:txBody>
      </p:sp>
    </p:spTree>
    <p:extLst>
      <p:ext uri="{BB962C8B-B14F-4D97-AF65-F5344CB8AC3E}">
        <p14:creationId xmlns:p14="http://schemas.microsoft.com/office/powerpoint/2010/main" val="294504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13</a:t>
            </a:fld>
            <a:endParaRPr lang="it-IT"/>
          </a:p>
        </p:txBody>
      </p:sp>
    </p:spTree>
    <p:extLst>
      <p:ext uri="{BB962C8B-B14F-4D97-AF65-F5344CB8AC3E}">
        <p14:creationId xmlns:p14="http://schemas.microsoft.com/office/powerpoint/2010/main" val="219330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14</a:t>
            </a:fld>
            <a:endParaRPr lang="it-IT"/>
          </a:p>
        </p:txBody>
      </p:sp>
    </p:spTree>
    <p:extLst>
      <p:ext uri="{BB962C8B-B14F-4D97-AF65-F5344CB8AC3E}">
        <p14:creationId xmlns:p14="http://schemas.microsoft.com/office/powerpoint/2010/main" val="209137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AA37512-2F39-4C80-8CB2-C73D6B5A00A1}" type="slidenum">
              <a:rPr lang="it-IT" smtClean="0"/>
              <a:t>2</a:t>
            </a:fld>
            <a:endParaRPr lang="it-IT"/>
          </a:p>
        </p:txBody>
      </p:sp>
    </p:spTree>
    <p:extLst>
      <p:ext uri="{BB962C8B-B14F-4D97-AF65-F5344CB8AC3E}">
        <p14:creationId xmlns:p14="http://schemas.microsoft.com/office/powerpoint/2010/main" val="40192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AA37512-2F39-4C80-8CB2-C73D6B5A00A1}" type="slidenum">
              <a:rPr lang="it-IT" smtClean="0"/>
              <a:t>3</a:t>
            </a:fld>
            <a:endParaRPr lang="it-IT"/>
          </a:p>
        </p:txBody>
      </p:sp>
    </p:spTree>
    <p:extLst>
      <p:ext uri="{BB962C8B-B14F-4D97-AF65-F5344CB8AC3E}">
        <p14:creationId xmlns:p14="http://schemas.microsoft.com/office/powerpoint/2010/main" val="257149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300" dirty="0"/>
          </a:p>
          <a:p>
            <a:endParaRPr lang="it-IT" dirty="0"/>
          </a:p>
        </p:txBody>
      </p:sp>
      <p:sp>
        <p:nvSpPr>
          <p:cNvPr id="4" name="Segnaposto numero diapositiva 3"/>
          <p:cNvSpPr>
            <a:spLocks noGrp="1"/>
          </p:cNvSpPr>
          <p:nvPr>
            <p:ph type="sldNum" sz="quarter" idx="10"/>
          </p:nvPr>
        </p:nvSpPr>
        <p:spPr/>
        <p:txBody>
          <a:bodyPr/>
          <a:lstStyle/>
          <a:p>
            <a:fld id="{4AA37512-2F39-4C80-8CB2-C73D6B5A00A1}" type="slidenum">
              <a:rPr lang="it-IT" smtClean="0"/>
              <a:t>4</a:t>
            </a:fld>
            <a:endParaRPr lang="it-IT"/>
          </a:p>
        </p:txBody>
      </p:sp>
    </p:spTree>
    <p:extLst>
      <p:ext uri="{BB962C8B-B14F-4D97-AF65-F5344CB8AC3E}">
        <p14:creationId xmlns:p14="http://schemas.microsoft.com/office/powerpoint/2010/main" val="35450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AA37512-2F39-4C80-8CB2-C73D6B5A00A1}" type="slidenum">
              <a:rPr lang="it-IT" smtClean="0"/>
              <a:t>5</a:t>
            </a:fld>
            <a:endParaRPr lang="it-IT"/>
          </a:p>
        </p:txBody>
      </p:sp>
    </p:spTree>
    <p:extLst>
      <p:ext uri="{BB962C8B-B14F-4D97-AF65-F5344CB8AC3E}">
        <p14:creationId xmlns:p14="http://schemas.microsoft.com/office/powerpoint/2010/main" val="17074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AA37512-2F39-4C80-8CB2-C73D6B5A00A1}" type="slidenum">
              <a:rPr lang="it-IT" smtClean="0"/>
              <a:t>6</a:t>
            </a:fld>
            <a:endParaRPr lang="it-IT"/>
          </a:p>
        </p:txBody>
      </p:sp>
    </p:spTree>
    <p:extLst>
      <p:ext uri="{BB962C8B-B14F-4D97-AF65-F5344CB8AC3E}">
        <p14:creationId xmlns:p14="http://schemas.microsoft.com/office/powerpoint/2010/main" val="310703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AA37512-2F39-4C80-8CB2-C73D6B5A00A1}" type="slidenum">
              <a:rPr lang="it-IT" smtClean="0"/>
              <a:t>7</a:t>
            </a:fld>
            <a:endParaRPr lang="it-IT"/>
          </a:p>
        </p:txBody>
      </p:sp>
    </p:spTree>
    <p:extLst>
      <p:ext uri="{BB962C8B-B14F-4D97-AF65-F5344CB8AC3E}">
        <p14:creationId xmlns:p14="http://schemas.microsoft.com/office/powerpoint/2010/main" val="404668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8</a:t>
            </a:fld>
            <a:endParaRPr lang="it-IT"/>
          </a:p>
        </p:txBody>
      </p:sp>
    </p:spTree>
    <p:extLst>
      <p:ext uri="{BB962C8B-B14F-4D97-AF65-F5344CB8AC3E}">
        <p14:creationId xmlns:p14="http://schemas.microsoft.com/office/powerpoint/2010/main" val="123929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A37512-2F39-4C80-8CB2-C73D6B5A00A1}" type="slidenum">
              <a:rPr lang="it-IT" smtClean="0"/>
              <a:t>9</a:t>
            </a:fld>
            <a:endParaRPr lang="it-IT"/>
          </a:p>
        </p:txBody>
      </p:sp>
    </p:spTree>
    <p:extLst>
      <p:ext uri="{BB962C8B-B14F-4D97-AF65-F5344CB8AC3E}">
        <p14:creationId xmlns:p14="http://schemas.microsoft.com/office/powerpoint/2010/main" val="395782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8305DDE-7BD5-43ED-B3D6-A4BA02199AFE}" type="datetimeFigureOut">
              <a:rPr lang="it-IT" smtClean="0"/>
              <a:t>10/02/2018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52906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305DDE-7BD5-43ED-B3D6-A4BA02199AFE}" type="datetimeFigureOut">
              <a:rPr lang="it-IT" smtClean="0"/>
              <a:t>10/02/2018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67640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305DDE-7BD5-43ED-B3D6-A4BA02199AFE}" type="datetimeFigureOut">
              <a:rPr lang="it-IT" smtClean="0"/>
              <a:t>10/02/2018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94167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8305DDE-7BD5-43ED-B3D6-A4BA02199AFE}" type="datetimeFigureOut">
              <a:rPr lang="it-IT" smtClean="0"/>
              <a:t>10/02/2018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69999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8305DDE-7BD5-43ED-B3D6-A4BA02199AFE}" type="datetimeFigureOut">
              <a:rPr lang="it-IT" smtClean="0"/>
              <a:t>10/02/2018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57721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8305DDE-7BD5-43ED-B3D6-A4BA02199AFE}" type="datetimeFigureOut">
              <a:rPr lang="it-IT" smtClean="0"/>
              <a:t>10/02/2018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50469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8305DDE-7BD5-43ED-B3D6-A4BA02199AFE}" type="datetimeFigureOut">
              <a:rPr lang="it-IT" smtClean="0"/>
              <a:t>10/02/2018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04843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8305DDE-7BD5-43ED-B3D6-A4BA02199AFE}" type="datetimeFigureOut">
              <a:rPr lang="it-IT" smtClean="0"/>
              <a:t>10/02/2018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133241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8305DDE-7BD5-43ED-B3D6-A4BA02199AFE}" type="datetimeFigureOut">
              <a:rPr lang="it-IT" smtClean="0"/>
              <a:t>10/02/2018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08900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8305DDE-7BD5-43ED-B3D6-A4BA02199AFE}" type="datetimeFigureOut">
              <a:rPr lang="it-IT" smtClean="0"/>
              <a:t>10/02/2018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288726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8305DDE-7BD5-43ED-B3D6-A4BA02199AFE}" type="datetimeFigureOut">
              <a:rPr lang="it-IT" smtClean="0"/>
              <a:t>10/02/2018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AA82DBD-258C-4DA3-A44A-A41921033F88}" type="slidenum">
              <a:rPr lang="it-IT" smtClean="0"/>
              <a:t>‹N›</a:t>
            </a:fld>
            <a:endParaRPr lang="it-IT"/>
          </a:p>
        </p:txBody>
      </p:sp>
    </p:spTree>
    <p:extLst>
      <p:ext uri="{BB962C8B-B14F-4D97-AF65-F5344CB8AC3E}">
        <p14:creationId xmlns:p14="http://schemas.microsoft.com/office/powerpoint/2010/main" val="31073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05DDE-7BD5-43ED-B3D6-A4BA02199AFE}" type="datetimeFigureOut">
              <a:rPr lang="it-IT" smtClean="0"/>
              <a:t>10/02/2018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82DBD-258C-4DA3-A44A-A41921033F88}" type="slidenum">
              <a:rPr lang="it-IT" smtClean="0"/>
              <a:t>‹N›</a:t>
            </a:fld>
            <a:endParaRPr lang="it-IT"/>
          </a:p>
        </p:txBody>
      </p:sp>
    </p:spTree>
    <p:extLst>
      <p:ext uri="{BB962C8B-B14F-4D97-AF65-F5344CB8AC3E}">
        <p14:creationId xmlns:p14="http://schemas.microsoft.com/office/powerpoint/2010/main" val="70633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durisk.it/"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916832"/>
            <a:ext cx="8215313" cy="1440160"/>
          </a:xfrm>
        </p:spPr>
        <p:txBody>
          <a:bodyPr>
            <a:noAutofit/>
          </a:bodyPr>
          <a:lstStyle/>
          <a:p>
            <a:r>
              <a:rPr lang="it-IT" altLang="it-IT" sz="4800" b="1" dirty="0" smtClean="0">
                <a:latin typeface="Arial Narrow" pitchFamily="34" charset="0"/>
              </a:rPr>
              <a:t>Non-</a:t>
            </a:r>
            <a:r>
              <a:rPr lang="it-IT" altLang="it-IT" sz="4800" b="1" dirty="0" err="1" smtClean="0">
                <a:latin typeface="Arial Narrow" pitchFamily="34" charset="0"/>
              </a:rPr>
              <a:t>structural</a:t>
            </a:r>
            <a:r>
              <a:rPr lang="it-IT" altLang="it-IT" sz="4800" b="1" dirty="0" smtClean="0">
                <a:latin typeface="Arial Narrow" pitchFamily="34" charset="0"/>
              </a:rPr>
              <a:t> </a:t>
            </a:r>
            <a:r>
              <a:rPr lang="it-IT" altLang="it-IT" sz="4800" b="1" dirty="0" err="1" smtClean="0">
                <a:latin typeface="Arial Narrow" pitchFamily="34" charset="0"/>
              </a:rPr>
              <a:t>measures</a:t>
            </a:r>
            <a:r>
              <a:rPr lang="it-IT" altLang="it-IT" sz="4800" b="1" dirty="0" smtClean="0">
                <a:latin typeface="Arial Narrow" pitchFamily="34" charset="0"/>
              </a:rPr>
              <a:t> for the </a:t>
            </a:r>
            <a:br>
              <a:rPr lang="it-IT" altLang="it-IT" sz="4800" b="1" dirty="0" smtClean="0">
                <a:latin typeface="Arial Narrow" pitchFamily="34" charset="0"/>
              </a:rPr>
            </a:br>
            <a:r>
              <a:rPr lang="it-IT" altLang="it-IT" sz="4800" b="1" dirty="0" err="1" smtClean="0">
                <a:latin typeface="Arial Narrow" pitchFamily="34" charset="0"/>
              </a:rPr>
              <a:t>mitigation</a:t>
            </a:r>
            <a:r>
              <a:rPr lang="it-IT" altLang="it-IT" sz="4800" b="1" dirty="0" smtClean="0">
                <a:latin typeface="Arial Narrow" pitchFamily="34" charset="0"/>
              </a:rPr>
              <a:t> </a:t>
            </a:r>
            <a:r>
              <a:rPr lang="it-IT" altLang="it-IT" sz="4800" b="1" dirty="0">
                <a:latin typeface="Arial Narrow" pitchFamily="34" charset="0"/>
              </a:rPr>
              <a:t>of </a:t>
            </a:r>
            <a:r>
              <a:rPr lang="it-IT" altLang="it-IT" sz="4800" b="1" dirty="0" err="1">
                <a:latin typeface="Arial Narrow" pitchFamily="34" charset="0"/>
              </a:rPr>
              <a:t>natural</a:t>
            </a:r>
            <a:r>
              <a:rPr lang="it-IT" altLang="it-IT" sz="4800" b="1" dirty="0">
                <a:latin typeface="Arial Narrow" pitchFamily="34" charset="0"/>
              </a:rPr>
              <a:t> </a:t>
            </a:r>
            <a:r>
              <a:rPr lang="it-IT" altLang="it-IT" sz="4800" b="1" dirty="0" err="1">
                <a:latin typeface="Arial Narrow" pitchFamily="34" charset="0"/>
              </a:rPr>
              <a:t>risks</a:t>
            </a:r>
            <a:r>
              <a:rPr lang="it-IT" altLang="it-IT" sz="4800" b="1" dirty="0">
                <a:latin typeface="Arial Narrow" pitchFamily="34" charset="0"/>
              </a:rPr>
              <a:t> </a:t>
            </a:r>
            <a:endParaRPr lang="it-IT" altLang="it-IT" sz="4800" b="1" dirty="0" smtClean="0">
              <a:latin typeface="Arial Narrow" pitchFamily="34" charset="0"/>
            </a:endParaRPr>
          </a:p>
        </p:txBody>
      </p:sp>
      <p:sp>
        <p:nvSpPr>
          <p:cNvPr id="3"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49" name="Immagine 3" descr="Logo Di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2324" y="5323630"/>
            <a:ext cx="2943328" cy="122413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2051720" y="3514623"/>
            <a:ext cx="4824536" cy="1261884"/>
          </a:xfrm>
          <a:prstGeom prst="rect">
            <a:avLst/>
          </a:prstGeom>
        </p:spPr>
        <p:txBody>
          <a:bodyPr wrap="square">
            <a:spAutoFit/>
          </a:bodyPr>
          <a:lstStyle/>
          <a:p>
            <a:pPr algn="ctr">
              <a:spcBef>
                <a:spcPct val="0"/>
              </a:spcBef>
            </a:pPr>
            <a:r>
              <a:rPr lang="it-IT" altLang="it-IT" sz="1600" dirty="0"/>
              <a:t>Università degli Studi di Napoli "Federico II"</a:t>
            </a:r>
          </a:p>
          <a:p>
            <a:pPr algn="ctr">
              <a:spcBef>
                <a:spcPct val="0"/>
              </a:spcBef>
            </a:pPr>
            <a:endParaRPr lang="it-IT" altLang="it-IT" sz="1600" dirty="0"/>
          </a:p>
          <a:p>
            <a:pPr algn="ctr">
              <a:spcBef>
                <a:spcPct val="0"/>
              </a:spcBef>
            </a:pPr>
            <a:r>
              <a:rPr lang="it-IT" altLang="it-IT" sz="1600" dirty="0"/>
              <a:t>Dipartimento di Scienze della Terra, dell’Ambiente e delle Risorse</a:t>
            </a:r>
          </a:p>
          <a:p>
            <a:pPr algn="ctr">
              <a:spcBef>
                <a:spcPct val="0"/>
              </a:spcBef>
            </a:pPr>
            <a:endParaRPr lang="it-IT" altLang="it-IT" baseline="30000" dirty="0"/>
          </a:p>
        </p:txBody>
      </p:sp>
      <p:sp>
        <p:nvSpPr>
          <p:cNvPr id="9" name="Rettangolo 8"/>
          <p:cNvSpPr/>
          <p:nvPr/>
        </p:nvSpPr>
        <p:spPr>
          <a:xfrm>
            <a:off x="2051720" y="4869160"/>
            <a:ext cx="4824536" cy="584775"/>
          </a:xfrm>
          <a:prstGeom prst="rect">
            <a:avLst/>
          </a:prstGeom>
        </p:spPr>
        <p:txBody>
          <a:bodyPr wrap="square">
            <a:spAutoFit/>
          </a:bodyPr>
          <a:lstStyle/>
          <a:p>
            <a:pPr algn="ctr">
              <a:spcBef>
                <a:spcPct val="0"/>
              </a:spcBef>
            </a:pPr>
            <a:r>
              <a:rPr lang="it-IT" altLang="it-IT" sz="2000" dirty="0" smtClean="0"/>
              <a:t>Prof. Domenico </a:t>
            </a:r>
            <a:r>
              <a:rPr lang="it-IT" altLang="it-IT" sz="2000" dirty="0" err="1" smtClean="0"/>
              <a:t>Calcaterra</a:t>
            </a:r>
            <a:endParaRPr lang="it-IT" altLang="it-IT" dirty="0"/>
          </a:p>
          <a:p>
            <a:pPr algn="ctr">
              <a:spcBef>
                <a:spcPct val="0"/>
              </a:spcBef>
            </a:pPr>
            <a:endParaRPr lang="it-IT" altLang="it-IT" baseline="30000" dirty="0"/>
          </a:p>
        </p:txBody>
      </p:sp>
    </p:spTree>
    <p:extLst>
      <p:ext uri="{BB962C8B-B14F-4D97-AF65-F5344CB8AC3E}">
        <p14:creationId xmlns:p14="http://schemas.microsoft.com/office/powerpoint/2010/main" val="2083415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2474036818"/>
              </p:ext>
            </p:extLst>
          </p:nvPr>
        </p:nvGraphicFramePr>
        <p:xfrm>
          <a:off x="611560" y="1988840"/>
          <a:ext cx="32385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p:cNvGraphicFramePr>
            <a:graphicFrameLocks/>
          </p:cNvGraphicFramePr>
          <p:nvPr>
            <p:extLst>
              <p:ext uri="{D42A27DB-BD31-4B8C-83A1-F6EECF244321}">
                <p14:modId xmlns:p14="http://schemas.microsoft.com/office/powerpoint/2010/main" val="1711141899"/>
              </p:ext>
            </p:extLst>
          </p:nvPr>
        </p:nvGraphicFramePr>
        <p:xfrm>
          <a:off x="4572000" y="1988840"/>
          <a:ext cx="426720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olo 1"/>
          <p:cNvSpPr txBox="1">
            <a:spLocks/>
          </p:cNvSpPr>
          <p:nvPr/>
        </p:nvSpPr>
        <p:spPr>
          <a:xfrm>
            <a:off x="335732" y="387760"/>
            <a:ext cx="8215313"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smtClean="0">
                <a:latin typeface="Arial Narrow" pitchFamily="34" charset="0"/>
              </a:rPr>
              <a:t>Sellers’ </a:t>
            </a:r>
            <a:r>
              <a:rPr lang="it-IT" altLang="it-IT" sz="3600" b="1" dirty="0" err="1" smtClean="0">
                <a:latin typeface="Arial Narrow" pitchFamily="34" charset="0"/>
              </a:rPr>
              <a:t>interview</a:t>
            </a:r>
            <a:endParaRPr lang="it-IT" altLang="it-IT" sz="3600" b="1" dirty="0">
              <a:latin typeface="Arial Narrow" pitchFamily="34" charset="0"/>
            </a:endParaRPr>
          </a:p>
        </p:txBody>
      </p:sp>
      <p:sp>
        <p:nvSpPr>
          <p:cNvPr id="7"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047407746"/>
              </p:ext>
            </p:extLst>
          </p:nvPr>
        </p:nvGraphicFramePr>
        <p:xfrm>
          <a:off x="335732" y="1340768"/>
          <a:ext cx="3905200" cy="558165"/>
        </p:xfrm>
        <a:graphic>
          <a:graphicData uri="http://schemas.openxmlformats.org/drawingml/2006/table">
            <a:tbl>
              <a:tblPr>
                <a:tableStyleId>{5C22544A-7EE6-4342-B048-85BDC9FD1C3A}</a:tableStyleId>
              </a:tblPr>
              <a:tblGrid>
                <a:gridCol w="3905200"/>
              </a:tblGrid>
              <a:tr h="190500">
                <a:tc>
                  <a:txBody>
                    <a:bodyPr/>
                    <a:lstStyle/>
                    <a:p>
                      <a:pPr algn="l" fontAlgn="b"/>
                      <a:r>
                        <a:rPr lang="en-US" sz="1800" b="1" u="none" strike="noStrike" dirty="0">
                          <a:effectLst/>
                        </a:rPr>
                        <a:t>Do you </a:t>
                      </a:r>
                      <a:r>
                        <a:rPr lang="en-US" sz="1800" b="1" u="none" strike="noStrike" dirty="0" smtClean="0">
                          <a:effectLst/>
                        </a:rPr>
                        <a:t>believe that </a:t>
                      </a:r>
                      <a:r>
                        <a:rPr lang="en-US" sz="1800" b="1" u="none" strike="noStrike" dirty="0">
                          <a:effectLst/>
                        </a:rPr>
                        <a:t>it is important to inform the tourists on </a:t>
                      </a:r>
                      <a:r>
                        <a:rPr lang="en-US" sz="1800" b="1" u="none" strike="noStrike" dirty="0" smtClean="0">
                          <a:effectLst/>
                        </a:rPr>
                        <a:t>protection </a:t>
                      </a:r>
                      <a:r>
                        <a:rPr lang="en-US" sz="1800" b="1" u="none" strike="noStrike" dirty="0">
                          <a:effectLst/>
                        </a:rPr>
                        <a:t>rules?</a:t>
                      </a:r>
                      <a:endParaRPr lang="en-US" sz="1800" b="1" i="0" u="none" strike="noStrike" dirty="0">
                        <a:solidFill>
                          <a:srgbClr val="000000"/>
                        </a:solidFill>
                        <a:effectLst/>
                        <a:latin typeface="Calibri"/>
                      </a:endParaRPr>
                    </a:p>
                  </a:txBody>
                  <a:tcPr marL="9525" marR="9525" marT="9525" marB="0" anchor="b"/>
                </a:tc>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606823990"/>
              </p:ext>
            </p:extLst>
          </p:nvPr>
        </p:nvGraphicFramePr>
        <p:xfrm>
          <a:off x="4860155" y="1340768"/>
          <a:ext cx="4283845" cy="558165"/>
        </p:xfrm>
        <a:graphic>
          <a:graphicData uri="http://schemas.openxmlformats.org/drawingml/2006/table">
            <a:tbl>
              <a:tblPr>
                <a:tableStyleId>{5C22544A-7EE6-4342-B048-85BDC9FD1C3A}</a:tableStyleId>
              </a:tblPr>
              <a:tblGrid>
                <a:gridCol w="4283845"/>
              </a:tblGrid>
              <a:tr h="190500">
                <a:tc>
                  <a:txBody>
                    <a:bodyPr/>
                    <a:lstStyle/>
                    <a:p>
                      <a:pPr algn="l" fontAlgn="b"/>
                      <a:r>
                        <a:rPr lang="en-US" sz="1800" b="1" u="none" strike="noStrike" dirty="0" smtClean="0">
                          <a:effectLst/>
                        </a:rPr>
                        <a:t>Which do </a:t>
                      </a:r>
                      <a:r>
                        <a:rPr lang="en-US" sz="1800" b="1" u="none" strike="noStrike" dirty="0">
                          <a:effectLst/>
                        </a:rPr>
                        <a:t>you </a:t>
                      </a:r>
                      <a:r>
                        <a:rPr lang="en-US" sz="1800" b="1" u="none" strike="noStrike" dirty="0" smtClean="0">
                          <a:effectLst/>
                        </a:rPr>
                        <a:t>believe it </a:t>
                      </a:r>
                      <a:r>
                        <a:rPr lang="en-US" sz="1800" b="1" u="none" strike="noStrike" dirty="0">
                          <a:effectLst/>
                        </a:rPr>
                        <a:t>is the best way to inform them?</a:t>
                      </a:r>
                      <a:endParaRPr lang="en-US" sz="18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17065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72084"/>
            <a:ext cx="17811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70" y="2805386"/>
            <a:ext cx="275523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1"/>
          <p:cNvSpPr txBox="1">
            <a:spLocks/>
          </p:cNvSpPr>
          <p:nvPr/>
        </p:nvSpPr>
        <p:spPr>
          <a:xfrm>
            <a:off x="6289056" y="901027"/>
            <a:ext cx="2832620" cy="76470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smtClean="0">
                <a:latin typeface="Arial Narrow" pitchFamily="34" charset="0"/>
              </a:rPr>
              <a:t>Lauro (AV) </a:t>
            </a:r>
            <a:r>
              <a:rPr lang="it-IT" altLang="it-IT" sz="3600" b="1" dirty="0" err="1" smtClean="0">
                <a:latin typeface="Arial Narrow" pitchFamily="34" charset="0"/>
              </a:rPr>
              <a:t>Municipality</a:t>
            </a:r>
            <a:endParaRPr lang="it-IT" altLang="it-IT" sz="3600" b="1" dirty="0">
              <a:latin typeface="Arial Narrow" pitchFamily="34" charset="0"/>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982" y="740887"/>
            <a:ext cx="3515074" cy="263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ottotitolo 2"/>
          <p:cNvSpPr txBox="1">
            <a:spLocks/>
          </p:cNvSpPr>
          <p:nvPr/>
        </p:nvSpPr>
        <p:spPr>
          <a:xfrm>
            <a:off x="0" y="5085184"/>
            <a:ext cx="8671047"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altLang="it-IT" sz="2000" dirty="0" smtClean="0">
                <a:solidFill>
                  <a:srgbClr val="FF0000"/>
                </a:solidFill>
                <a:latin typeface="Arial Narrow" pitchFamily="34" charset="0"/>
              </a:rPr>
              <a:t>    </a:t>
            </a:r>
            <a:r>
              <a:rPr lang="it-IT" altLang="it-IT" sz="2200" b="1" dirty="0" err="1" smtClean="0">
                <a:latin typeface="Arial Narrow" pitchFamily="34" charset="0"/>
              </a:rPr>
              <a:t>Risks</a:t>
            </a:r>
            <a:r>
              <a:rPr lang="it-IT" altLang="it-IT" sz="2200" b="1" dirty="0" smtClean="0">
                <a:latin typeface="Arial Narrow" pitchFamily="34" charset="0"/>
              </a:rPr>
              <a:t>:</a:t>
            </a:r>
          </a:p>
          <a:p>
            <a:pPr marL="0" lvl="0" indent="0">
              <a:buNone/>
            </a:pPr>
            <a:r>
              <a:rPr lang="it-IT" altLang="it-IT" sz="2200" b="1" dirty="0">
                <a:latin typeface="Arial Narrow" pitchFamily="34" charset="0"/>
              </a:rPr>
              <a:t> </a:t>
            </a:r>
            <a:r>
              <a:rPr lang="it-IT" altLang="it-IT" sz="2200" b="1" dirty="0" smtClean="0">
                <a:latin typeface="Arial Narrow" pitchFamily="34" charset="0"/>
              </a:rPr>
              <a:t>- </a:t>
            </a:r>
            <a:r>
              <a:rPr lang="it-IT" altLang="it-IT" sz="2200" b="1" dirty="0" err="1" smtClean="0">
                <a:latin typeface="Arial Narrow" pitchFamily="34" charset="0"/>
              </a:rPr>
              <a:t>Hydro-geomorphological</a:t>
            </a:r>
            <a:r>
              <a:rPr lang="it-IT" altLang="it-IT" sz="2200" b="1" dirty="0" smtClean="0">
                <a:latin typeface="Arial Narrow" pitchFamily="34" charset="0"/>
              </a:rPr>
              <a:t> (</a:t>
            </a:r>
            <a:r>
              <a:rPr lang="it-IT" altLang="it-IT" sz="2200" b="1" dirty="0" err="1" smtClean="0">
                <a:latin typeface="Arial Narrow" pitchFamily="34" charset="0"/>
              </a:rPr>
              <a:t>landslide</a:t>
            </a:r>
            <a:r>
              <a:rPr lang="it-IT" altLang="it-IT" sz="2200" b="1" dirty="0" smtClean="0">
                <a:latin typeface="Arial Narrow" pitchFamily="34" charset="0"/>
              </a:rPr>
              <a:t>, </a:t>
            </a:r>
            <a:r>
              <a:rPr lang="it-IT" altLang="it-IT" sz="2200" b="1" dirty="0" err="1" smtClean="0">
                <a:latin typeface="Arial Narrow" pitchFamily="34" charset="0"/>
              </a:rPr>
              <a:t>flood</a:t>
            </a:r>
            <a:r>
              <a:rPr lang="it-IT" altLang="it-IT" sz="2200" b="1" dirty="0" smtClean="0">
                <a:latin typeface="Arial Narrow" pitchFamily="34" charset="0"/>
              </a:rPr>
              <a:t>)</a:t>
            </a:r>
            <a:r>
              <a:rPr lang="it-IT" altLang="it-IT" sz="2200" b="1" dirty="0">
                <a:solidFill>
                  <a:prstClr val="black"/>
                </a:solidFill>
                <a:latin typeface="Arial Narrow" pitchFamily="34" charset="0"/>
              </a:rPr>
              <a:t> </a:t>
            </a:r>
            <a:r>
              <a:rPr lang="it-IT" altLang="it-IT" sz="2200" b="1" dirty="0" smtClean="0">
                <a:solidFill>
                  <a:prstClr val="black"/>
                </a:solidFill>
                <a:latin typeface="Arial Narrow" pitchFamily="34" charset="0"/>
              </a:rPr>
              <a:t>  - </a:t>
            </a:r>
            <a:r>
              <a:rPr lang="it-IT" altLang="it-IT" sz="2200" b="1" dirty="0" err="1" smtClean="0">
                <a:solidFill>
                  <a:prstClr val="black"/>
                </a:solidFill>
                <a:latin typeface="Arial Narrow" pitchFamily="34" charset="0"/>
              </a:rPr>
              <a:t>Volcanic</a:t>
            </a:r>
            <a:endParaRPr lang="it-IT" altLang="it-IT" sz="2200" b="1" dirty="0" smtClean="0">
              <a:latin typeface="Arial Narrow" pitchFamily="34" charset="0"/>
            </a:endParaRPr>
          </a:p>
          <a:p>
            <a:pPr marL="0" indent="0">
              <a:buNone/>
            </a:pPr>
            <a:r>
              <a:rPr lang="it-IT" altLang="it-IT" sz="2200" b="1" dirty="0" smtClean="0">
                <a:latin typeface="Arial Narrow" pitchFamily="34" charset="0"/>
              </a:rPr>
              <a:t> - </a:t>
            </a:r>
            <a:r>
              <a:rPr lang="it-IT" altLang="it-IT" sz="2200" b="1" dirty="0" err="1" smtClean="0">
                <a:latin typeface="Arial Narrow" pitchFamily="34" charset="0"/>
              </a:rPr>
              <a:t>Earthquake</a:t>
            </a:r>
            <a:r>
              <a:rPr lang="it-IT" altLang="it-IT" sz="2200" b="1" dirty="0">
                <a:solidFill>
                  <a:prstClr val="black"/>
                </a:solidFill>
                <a:latin typeface="Arial Narrow" pitchFamily="34" charset="0"/>
              </a:rPr>
              <a:t> </a:t>
            </a:r>
            <a:r>
              <a:rPr lang="it-IT" altLang="it-IT" sz="2200" b="1" dirty="0" smtClean="0">
                <a:solidFill>
                  <a:prstClr val="black"/>
                </a:solidFill>
                <a:latin typeface="Arial Narrow" pitchFamily="34" charset="0"/>
              </a:rPr>
              <a:t>                                                     </a:t>
            </a:r>
            <a:endParaRPr lang="it-IT" altLang="it-IT" sz="2200" b="1" dirty="0" smtClean="0">
              <a:latin typeface="Arial Narrow" pitchFamily="34" charset="0"/>
            </a:endParaRPr>
          </a:p>
          <a:p>
            <a:pPr marL="0" lvl="0" indent="0">
              <a:buNone/>
            </a:pPr>
            <a:r>
              <a:rPr lang="it-IT" altLang="it-IT" sz="2200" b="1" dirty="0">
                <a:latin typeface="Arial Narrow" pitchFamily="34" charset="0"/>
              </a:rPr>
              <a:t> </a:t>
            </a:r>
            <a:r>
              <a:rPr lang="it-IT" altLang="it-IT" sz="2200" b="1" dirty="0" smtClean="0">
                <a:latin typeface="Arial Narrow" pitchFamily="34" charset="0"/>
              </a:rPr>
              <a:t>- </a:t>
            </a:r>
            <a:r>
              <a:rPr lang="it-IT" altLang="it-IT" sz="2200" b="1" dirty="0" err="1" smtClean="0">
                <a:latin typeface="Arial Narrow" pitchFamily="34" charset="0"/>
              </a:rPr>
              <a:t>Fire</a:t>
            </a:r>
            <a:r>
              <a:rPr lang="it-IT" altLang="it-IT" sz="2200" b="1" dirty="0" smtClean="0">
                <a:latin typeface="Arial Narrow" pitchFamily="34" charset="0"/>
              </a:rPr>
              <a:t>                                                                     </a:t>
            </a:r>
            <a:r>
              <a:rPr lang="it-IT" altLang="it-IT" sz="2200" b="1" dirty="0" smtClean="0">
                <a:solidFill>
                  <a:prstClr val="black"/>
                </a:solidFill>
                <a:latin typeface="Arial Narrow" pitchFamily="34" charset="0"/>
              </a:rPr>
              <a:t>- </a:t>
            </a:r>
            <a:r>
              <a:rPr lang="it-IT" altLang="it-IT" sz="2200" b="1" dirty="0" err="1">
                <a:solidFill>
                  <a:prstClr val="black"/>
                </a:solidFill>
                <a:latin typeface="Arial Narrow" pitchFamily="34" charset="0"/>
              </a:rPr>
              <a:t>Snow</a:t>
            </a:r>
            <a:endParaRPr lang="it-IT" altLang="it-IT" sz="2200" b="1" dirty="0">
              <a:solidFill>
                <a:srgbClr val="00B050"/>
              </a:solidFill>
              <a:latin typeface="Arial Narrow" pitchFamily="34" charset="0"/>
            </a:endParaRPr>
          </a:p>
          <a:p>
            <a:pPr marL="0" indent="0">
              <a:buNone/>
            </a:pPr>
            <a:endParaRPr lang="it-IT" altLang="it-IT" sz="2200" b="1" dirty="0" smtClean="0">
              <a:latin typeface="Arial Narrow" pitchFamily="34" charset="0"/>
            </a:endParaRPr>
          </a:p>
        </p:txBody>
      </p:sp>
      <p:grpSp>
        <p:nvGrpSpPr>
          <p:cNvPr id="5" name="Gruppo 4"/>
          <p:cNvGrpSpPr/>
          <p:nvPr/>
        </p:nvGrpSpPr>
        <p:grpSpPr>
          <a:xfrm>
            <a:off x="5363468" y="2060848"/>
            <a:ext cx="3628826" cy="3487296"/>
            <a:chOff x="5363468" y="2060848"/>
            <a:chExt cx="3628826" cy="3487296"/>
          </a:xfrm>
        </p:grpSpPr>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3468" y="2060848"/>
              <a:ext cx="3628826" cy="34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092280" y="2994898"/>
              <a:ext cx="425116" cy="215444"/>
            </a:xfrm>
            <a:prstGeom prst="rect">
              <a:avLst/>
            </a:prstGeom>
            <a:noFill/>
          </p:spPr>
          <p:txBody>
            <a:bodyPr wrap="none" rtlCol="0">
              <a:spAutoFit/>
            </a:bodyPr>
            <a:lstStyle/>
            <a:p>
              <a:r>
                <a:rPr lang="it-IT" sz="800" b="1" dirty="0" smtClean="0">
                  <a:solidFill>
                    <a:schemeClr val="bg1"/>
                  </a:solidFill>
                </a:rPr>
                <a:t>Lauro</a:t>
              </a:r>
              <a:endParaRPr lang="it-IT" sz="800" b="1" dirty="0">
                <a:solidFill>
                  <a:schemeClr val="bg1"/>
                </a:solidFill>
              </a:endParaRPr>
            </a:p>
          </p:txBody>
        </p:sp>
      </p:grpSp>
      <p:sp>
        <p:nvSpPr>
          <p:cNvPr id="10"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Tree>
    <p:extLst>
      <p:ext uri="{BB962C8B-B14F-4D97-AF65-F5344CB8AC3E}">
        <p14:creationId xmlns:p14="http://schemas.microsoft.com/office/powerpoint/2010/main" val="2383897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47174428"/>
              </p:ext>
            </p:extLst>
          </p:nvPr>
        </p:nvGraphicFramePr>
        <p:xfrm>
          <a:off x="323526" y="1700808"/>
          <a:ext cx="2448272" cy="2554605"/>
        </p:xfrm>
        <a:graphic>
          <a:graphicData uri="http://schemas.openxmlformats.org/drawingml/2006/table">
            <a:tbl>
              <a:tblPr/>
              <a:tblGrid>
                <a:gridCol w="1135643"/>
                <a:gridCol w="1312629"/>
              </a:tblGrid>
              <a:tr h="216024">
                <a:tc gridSpan="2">
                  <a:txBody>
                    <a:bodyPr/>
                    <a:lstStyle/>
                    <a:p>
                      <a:pPr algn="ctr" fontAlgn="b"/>
                      <a:r>
                        <a:rPr lang="it-IT" sz="1800" b="1" i="0" u="none" strike="noStrike" dirty="0" err="1" smtClean="0">
                          <a:solidFill>
                            <a:srgbClr val="000000"/>
                          </a:solidFill>
                          <a:effectLst/>
                          <a:latin typeface="Calibri"/>
                        </a:rPr>
                        <a:t>Risks</a:t>
                      </a:r>
                      <a:endParaRPr lang="it-IT" sz="18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r>
              <a:tr h="228859">
                <a:tc>
                  <a:txBody>
                    <a:bodyPr/>
                    <a:lstStyle/>
                    <a:p>
                      <a:pPr algn="ctr" fontAlgn="b"/>
                      <a:r>
                        <a:rPr lang="it-IT"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smtClean="0">
                          <a:solidFill>
                            <a:srgbClr val="000000"/>
                          </a:solidFill>
                          <a:effectLst/>
                          <a:latin typeface="Calibri"/>
                        </a:rPr>
                        <a:t>%</a:t>
                      </a:r>
                      <a:endParaRPr lang="it-IT"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864">
                <a:tc>
                  <a:txBody>
                    <a:bodyPr/>
                    <a:lstStyle/>
                    <a:p>
                      <a:pPr algn="ctr" fontAlgn="b"/>
                      <a:r>
                        <a:rPr lang="it-IT" sz="1800" b="1" i="0" u="none" strike="noStrike" dirty="0" err="1">
                          <a:solidFill>
                            <a:srgbClr val="000000"/>
                          </a:solidFill>
                          <a:effectLst/>
                          <a:latin typeface="Calibri"/>
                        </a:rPr>
                        <a:t>Landslide</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a:txBody>
                    <a:bodyPr/>
                    <a:lstStyle/>
                    <a:p>
                      <a:pPr algn="ctr" fontAlgn="b"/>
                      <a:r>
                        <a:rPr lang="it-IT" sz="1800" b="1" i="0" u="none" strike="noStrike" dirty="0" err="1">
                          <a:solidFill>
                            <a:srgbClr val="000000"/>
                          </a:solidFill>
                          <a:effectLst/>
                          <a:latin typeface="Calibri"/>
                        </a:rPr>
                        <a:t>Earthquake</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163">
                <a:tc>
                  <a:txBody>
                    <a:bodyPr/>
                    <a:lstStyle/>
                    <a:p>
                      <a:pPr algn="ctr" fontAlgn="b"/>
                      <a:r>
                        <a:rPr lang="it-IT" sz="1800" b="1" i="0" u="none" strike="noStrike">
                          <a:solidFill>
                            <a:srgbClr val="000000"/>
                          </a:solidFill>
                          <a:effectLst/>
                          <a:latin typeface="Calibri"/>
                        </a:rPr>
                        <a:t>Flood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302">
                <a:tc>
                  <a:txBody>
                    <a:bodyPr/>
                    <a:lstStyle/>
                    <a:p>
                      <a:pPr algn="ctr" fontAlgn="b"/>
                      <a:r>
                        <a:rPr lang="it-IT" sz="1800" b="1" i="0" u="none" strike="noStrike">
                          <a:solidFill>
                            <a:srgbClr val="000000"/>
                          </a:solidFill>
                          <a:effectLst/>
                          <a:latin typeface="Calibri"/>
                        </a:rPr>
                        <a:t>Fire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441">
                <a:tc>
                  <a:txBody>
                    <a:bodyPr/>
                    <a:lstStyle/>
                    <a:p>
                      <a:pPr algn="ctr" fontAlgn="b"/>
                      <a:r>
                        <a:rPr lang="it-IT" sz="1800" b="1" i="0" u="none" strike="noStrike">
                          <a:solidFill>
                            <a:srgbClr val="000000"/>
                          </a:solidFill>
                          <a:effectLst/>
                          <a:latin typeface="Calibri"/>
                        </a:rPr>
                        <a:t>Industrial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80">
                <a:tc>
                  <a:txBody>
                    <a:bodyPr/>
                    <a:lstStyle/>
                    <a:p>
                      <a:pPr algn="ctr" fontAlgn="b"/>
                      <a:r>
                        <a:rPr lang="it-IT" sz="1800" b="1" i="0" u="none" strike="noStrike">
                          <a:solidFill>
                            <a:srgbClr val="000000"/>
                          </a:solidFill>
                          <a:effectLst/>
                          <a:latin typeface="Calibri"/>
                        </a:rPr>
                        <a:t>Volcanic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19">
                <a:tc>
                  <a:txBody>
                    <a:bodyPr/>
                    <a:lstStyle/>
                    <a:p>
                      <a:pPr algn="ctr" fontAlgn="b"/>
                      <a:r>
                        <a:rPr lang="it-IT" sz="1800" b="1" i="0" u="none" strike="noStrike">
                          <a:solidFill>
                            <a:srgbClr val="000000"/>
                          </a:solidFill>
                          <a:effectLst/>
                          <a:latin typeface="Calibri"/>
                        </a:rPr>
                        <a:t>Snow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4179814028"/>
              </p:ext>
            </p:extLst>
          </p:nvPr>
        </p:nvGraphicFramePr>
        <p:xfrm>
          <a:off x="3403962" y="1700808"/>
          <a:ext cx="2301796" cy="1703070"/>
        </p:xfrm>
        <a:graphic>
          <a:graphicData uri="http://schemas.openxmlformats.org/drawingml/2006/table">
            <a:tbl>
              <a:tblPr/>
              <a:tblGrid>
                <a:gridCol w="1149668"/>
                <a:gridCol w="1152128"/>
              </a:tblGrid>
              <a:tr h="200025">
                <a:tc gridSpan="2">
                  <a:txBody>
                    <a:bodyPr/>
                    <a:lstStyle/>
                    <a:p>
                      <a:pPr algn="ctr" fontAlgn="b"/>
                      <a:r>
                        <a:rPr lang="it-IT" sz="1800" b="1" i="0" u="none" strike="noStrike" dirty="0" smtClean="0">
                          <a:solidFill>
                            <a:srgbClr val="000000"/>
                          </a:solidFill>
                          <a:effectLst/>
                          <a:latin typeface="Calibri"/>
                        </a:rPr>
                        <a:t>Knowledge of</a:t>
                      </a:r>
                      <a:r>
                        <a:rPr lang="it-IT" sz="1800" b="1" i="0" u="none" strike="noStrike" baseline="0" dirty="0" smtClean="0">
                          <a:solidFill>
                            <a:srgbClr val="000000"/>
                          </a:solidFill>
                          <a:effectLst/>
                          <a:latin typeface="Calibri"/>
                        </a:rPr>
                        <a:t> </a:t>
                      </a:r>
                      <a:r>
                        <a:rPr lang="it-IT" sz="1800" b="1" i="0" u="none" strike="noStrike" baseline="0" dirty="0" err="1" smtClean="0">
                          <a:solidFill>
                            <a:srgbClr val="000000"/>
                          </a:solidFill>
                          <a:effectLst/>
                          <a:latin typeface="Calibri"/>
                        </a:rPr>
                        <a:t>event</a:t>
                      </a:r>
                      <a:r>
                        <a:rPr lang="it-IT" sz="1800" b="1" i="0" u="none" strike="noStrike" dirty="0" smtClean="0">
                          <a:solidFill>
                            <a:srgbClr val="000000"/>
                          </a:solidFill>
                          <a:effectLst/>
                          <a:latin typeface="Calibri"/>
                        </a:rPr>
                        <a:t> </a:t>
                      </a:r>
                      <a:endParaRPr lang="it-IT" sz="18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r>
              <a:tr h="190500">
                <a:tc>
                  <a:txBody>
                    <a:bodyPr/>
                    <a:lstStyle/>
                    <a:p>
                      <a:pPr algn="ctr" fontAlgn="b"/>
                      <a:r>
                        <a:rPr lang="it-IT"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smtClean="0">
                          <a:solidFill>
                            <a:srgbClr val="000000"/>
                          </a:solidFill>
                          <a:effectLst/>
                          <a:latin typeface="Calibri"/>
                        </a:rPr>
                        <a:t>%</a:t>
                      </a:r>
                      <a:endParaRPr lang="it-IT"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dirty="0" err="1">
                          <a:solidFill>
                            <a:srgbClr val="000000"/>
                          </a:solidFill>
                          <a:effectLst/>
                          <a:latin typeface="Calibri"/>
                        </a:rPr>
                        <a:t>Landslide</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a:solidFill>
                            <a:srgbClr val="000000"/>
                          </a:solidFill>
                          <a:effectLst/>
                          <a:latin typeface="Calibri"/>
                        </a:rPr>
                        <a:t>Earthquake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a:solidFill>
                            <a:srgbClr val="000000"/>
                          </a:solidFill>
                          <a:effectLst/>
                          <a:latin typeface="Calibri"/>
                        </a:rPr>
                        <a:t>Flood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it-IT" sz="1800" b="1" i="0" u="none" strike="noStrike" dirty="0" err="1">
                          <a:solidFill>
                            <a:srgbClr val="000000"/>
                          </a:solidFill>
                          <a:effectLst/>
                          <a:latin typeface="Calibri"/>
                        </a:rPr>
                        <a:t>Volcanic</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993558434"/>
              </p:ext>
            </p:extLst>
          </p:nvPr>
        </p:nvGraphicFramePr>
        <p:xfrm>
          <a:off x="1691680" y="5085184"/>
          <a:ext cx="2460308" cy="1419225"/>
        </p:xfrm>
        <a:graphic>
          <a:graphicData uri="http://schemas.openxmlformats.org/drawingml/2006/table">
            <a:tbl>
              <a:tblPr/>
              <a:tblGrid>
                <a:gridCol w="1612583"/>
                <a:gridCol w="847725"/>
              </a:tblGrid>
              <a:tr h="200025">
                <a:tc gridSpan="2">
                  <a:txBody>
                    <a:bodyPr/>
                    <a:lstStyle/>
                    <a:p>
                      <a:pPr algn="ctr" fontAlgn="b"/>
                      <a:r>
                        <a:rPr lang="it-IT" sz="1800" b="1" i="0" u="none" strike="noStrike" dirty="0" err="1">
                          <a:solidFill>
                            <a:srgbClr val="000000"/>
                          </a:solidFill>
                          <a:effectLst/>
                          <a:latin typeface="Calibri"/>
                        </a:rPr>
                        <a:t>Safety</a:t>
                      </a:r>
                      <a:r>
                        <a:rPr lang="it-IT" sz="1800" b="1" i="0" u="none" strike="noStrike" dirty="0">
                          <a:solidFill>
                            <a:srgbClr val="000000"/>
                          </a:solidFill>
                          <a:effectLst/>
                          <a:latin typeface="Calibri"/>
                        </a:rPr>
                        <a:t> </a:t>
                      </a:r>
                      <a:r>
                        <a:rPr lang="it-IT" sz="1800" b="1" i="0" u="none" strike="noStrike" dirty="0" err="1">
                          <a:solidFill>
                            <a:srgbClr val="000000"/>
                          </a:solidFill>
                          <a:effectLst/>
                          <a:latin typeface="Calibri"/>
                        </a:rPr>
                        <a:t>during</a:t>
                      </a:r>
                      <a:r>
                        <a:rPr lang="it-IT" sz="1800" b="1" i="0" u="none" strike="noStrike" dirty="0">
                          <a:solidFill>
                            <a:srgbClr val="000000"/>
                          </a:solidFill>
                          <a:effectLst/>
                          <a:latin typeface="Calibri"/>
                        </a:rPr>
                        <a:t> </a:t>
                      </a:r>
                      <a:r>
                        <a:rPr lang="it-IT" sz="1800" b="1" i="0" u="none" strike="noStrike" dirty="0" err="1">
                          <a:solidFill>
                            <a:srgbClr val="000000"/>
                          </a:solidFill>
                          <a:effectLst/>
                          <a:latin typeface="Calibri"/>
                        </a:rPr>
                        <a:t>earthquake</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190500">
                <a:tc>
                  <a:txBody>
                    <a:bodyPr/>
                    <a:lstStyle/>
                    <a:p>
                      <a:pPr algn="ctr" fontAlgn="b"/>
                      <a:r>
                        <a:rPr lang="it-IT"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dirty="0">
                          <a:solidFill>
                            <a:srgbClr val="000000"/>
                          </a:solidFill>
                          <a:effectLst/>
                          <a:latin typeface="Calibri"/>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dirty="0">
                          <a:solidFill>
                            <a:srgbClr val="000000"/>
                          </a:solidFill>
                          <a:effectLst/>
                          <a:latin typeface="Calibri"/>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smtClean="0">
                          <a:solidFill>
                            <a:srgbClr val="000000"/>
                          </a:solidFill>
                          <a:effectLst/>
                          <a:latin typeface="Calibri"/>
                        </a:rPr>
                        <a:t>5</a:t>
                      </a:r>
                      <a:endParaRPr lang="it-IT"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it-IT" sz="1800" b="1" i="0" u="none" strike="noStrike">
                          <a:solidFill>
                            <a:srgbClr val="000000"/>
                          </a:solidFill>
                          <a:effectLst/>
                          <a:latin typeface="Calibri"/>
                        </a:rPr>
                        <a:t>I don't know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536072716"/>
              </p:ext>
            </p:extLst>
          </p:nvPr>
        </p:nvGraphicFramePr>
        <p:xfrm>
          <a:off x="6444208" y="1772816"/>
          <a:ext cx="2445766" cy="1703070"/>
        </p:xfrm>
        <a:graphic>
          <a:graphicData uri="http://schemas.openxmlformats.org/drawingml/2006/table">
            <a:tbl>
              <a:tblPr/>
              <a:tblGrid>
                <a:gridCol w="1598041"/>
                <a:gridCol w="847725"/>
              </a:tblGrid>
              <a:tr h="200025">
                <a:tc gridSpan="2">
                  <a:txBody>
                    <a:bodyPr/>
                    <a:lstStyle/>
                    <a:p>
                      <a:pPr algn="ctr" fontAlgn="b"/>
                      <a:r>
                        <a:rPr lang="it-IT" sz="1800" b="1" i="0" u="none" strike="noStrike" dirty="0" err="1" smtClean="0">
                          <a:solidFill>
                            <a:srgbClr val="000000"/>
                          </a:solidFill>
                          <a:effectLst/>
                          <a:latin typeface="Calibri"/>
                        </a:rPr>
                        <a:t>Likelihood</a:t>
                      </a:r>
                      <a:r>
                        <a:rPr lang="it-IT" sz="1800" b="1" i="0" u="none" strike="noStrike" dirty="0" smtClean="0">
                          <a:solidFill>
                            <a:srgbClr val="000000"/>
                          </a:solidFill>
                          <a:effectLst/>
                          <a:latin typeface="Calibri"/>
                        </a:rPr>
                        <a:t> of </a:t>
                      </a:r>
                      <a:r>
                        <a:rPr lang="it-IT" sz="1800" b="1" i="0" u="none" strike="noStrike" dirty="0" err="1">
                          <a:solidFill>
                            <a:srgbClr val="000000"/>
                          </a:solidFill>
                          <a:effectLst/>
                          <a:latin typeface="Calibri"/>
                        </a:rPr>
                        <a:t>occurrence</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190500">
                <a:tc>
                  <a:txBody>
                    <a:bodyPr/>
                    <a:lstStyle/>
                    <a:p>
                      <a:pPr algn="ctr" fontAlgn="b"/>
                      <a:r>
                        <a:rPr lang="it-IT"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dirty="0" err="1">
                          <a:solidFill>
                            <a:srgbClr val="000000"/>
                          </a:solidFill>
                          <a:effectLst/>
                          <a:latin typeface="Calibri"/>
                        </a:rPr>
                        <a:t>Landslide</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a:solidFill>
                            <a:srgbClr val="000000"/>
                          </a:solidFill>
                          <a:effectLst/>
                          <a:latin typeface="Calibri"/>
                        </a:rPr>
                        <a:t>Earthquake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a:solidFill>
                            <a:srgbClr val="000000"/>
                          </a:solidFill>
                          <a:effectLst/>
                          <a:latin typeface="Calibri"/>
                        </a:rPr>
                        <a:t>Fire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it-IT" sz="1800" b="1" i="0" u="none" strike="noStrike">
                          <a:solidFill>
                            <a:srgbClr val="000000"/>
                          </a:solidFill>
                          <a:effectLst/>
                          <a:latin typeface="Calibri"/>
                        </a:rPr>
                        <a:t>Snow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413538625"/>
              </p:ext>
            </p:extLst>
          </p:nvPr>
        </p:nvGraphicFramePr>
        <p:xfrm>
          <a:off x="5436096" y="5085184"/>
          <a:ext cx="2194179" cy="1419225"/>
        </p:xfrm>
        <a:graphic>
          <a:graphicData uri="http://schemas.openxmlformats.org/drawingml/2006/table">
            <a:tbl>
              <a:tblPr/>
              <a:tblGrid>
                <a:gridCol w="1346454"/>
                <a:gridCol w="847725"/>
              </a:tblGrid>
              <a:tr h="200025">
                <a:tc gridSpan="2">
                  <a:txBody>
                    <a:bodyPr/>
                    <a:lstStyle/>
                    <a:p>
                      <a:pPr algn="ctr" fontAlgn="b"/>
                      <a:r>
                        <a:rPr lang="it-IT" sz="1800" b="1" i="0" u="none" strike="noStrike" dirty="0" err="1">
                          <a:solidFill>
                            <a:srgbClr val="000000"/>
                          </a:solidFill>
                          <a:effectLst/>
                          <a:latin typeface="Calibri"/>
                        </a:rPr>
                        <a:t>Safety</a:t>
                      </a:r>
                      <a:r>
                        <a:rPr lang="it-IT" sz="1800" b="1" i="0" u="none" strike="noStrike" dirty="0">
                          <a:solidFill>
                            <a:srgbClr val="000000"/>
                          </a:solidFill>
                          <a:effectLst/>
                          <a:latin typeface="Calibri"/>
                        </a:rPr>
                        <a:t> </a:t>
                      </a:r>
                      <a:r>
                        <a:rPr lang="it-IT" sz="1800" b="1" i="0" u="none" strike="noStrike" dirty="0" err="1">
                          <a:solidFill>
                            <a:srgbClr val="000000"/>
                          </a:solidFill>
                          <a:effectLst/>
                          <a:latin typeface="Calibri"/>
                        </a:rPr>
                        <a:t>during</a:t>
                      </a:r>
                      <a:r>
                        <a:rPr lang="it-IT" sz="1800" b="1" i="0" u="none" strike="noStrike" dirty="0">
                          <a:solidFill>
                            <a:srgbClr val="000000"/>
                          </a:solidFill>
                          <a:effectLst/>
                          <a:latin typeface="Calibri"/>
                        </a:rPr>
                        <a:t> </a:t>
                      </a:r>
                      <a:r>
                        <a:rPr lang="it-IT" sz="1800" b="1" i="0" u="none" strike="noStrike" dirty="0" err="1">
                          <a:solidFill>
                            <a:srgbClr val="000000"/>
                          </a:solidFill>
                          <a:effectLst/>
                          <a:latin typeface="Calibri"/>
                        </a:rPr>
                        <a:t>eruption</a:t>
                      </a:r>
                      <a:endParaRPr lang="it-IT"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190500">
                <a:tc>
                  <a:txBody>
                    <a:bodyPr/>
                    <a:lstStyle/>
                    <a:p>
                      <a:pPr algn="ctr" fontAlgn="b"/>
                      <a:r>
                        <a:rPr lang="it-IT"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dirty="0">
                          <a:solidFill>
                            <a:srgbClr val="000000"/>
                          </a:solidFill>
                          <a:effectLst/>
                          <a:latin typeface="Calibri"/>
                        </a:rPr>
                        <a:t>Yes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it-IT" sz="1800" b="1" i="0" u="none" strike="noStrike" dirty="0">
                          <a:solidFill>
                            <a:srgbClr val="000000"/>
                          </a:solidFill>
                          <a:effectLst/>
                          <a:latin typeface="Calibri"/>
                        </a:rPr>
                        <a:t>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it-IT" sz="1800" b="1" i="0" u="none" strike="noStrike">
                          <a:solidFill>
                            <a:srgbClr val="000000"/>
                          </a:solidFill>
                          <a:effectLst/>
                          <a:latin typeface="Calibri"/>
                        </a:rPr>
                        <a:t>I don't know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800" b="1" i="0" u="none" strike="noStrike" dirty="0">
                          <a:solidFill>
                            <a:srgbClr val="000000"/>
                          </a:solidFill>
                          <a:effectLst/>
                          <a:latin typeface="Calibri"/>
                        </a:rPr>
                        <a:t>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olo 1"/>
          <p:cNvSpPr txBox="1">
            <a:spLocks/>
          </p:cNvSpPr>
          <p:nvPr/>
        </p:nvSpPr>
        <p:spPr>
          <a:xfrm>
            <a:off x="323526" y="643000"/>
            <a:ext cx="835293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err="1" smtClean="0">
                <a:latin typeface="Arial Narrow" pitchFamily="34" charset="0"/>
              </a:rPr>
              <a:t>Perception</a:t>
            </a:r>
            <a:r>
              <a:rPr lang="it-IT" altLang="it-IT" sz="3600" b="1" dirty="0" smtClean="0">
                <a:latin typeface="Arial Narrow" pitchFamily="34" charset="0"/>
              </a:rPr>
              <a:t> of </a:t>
            </a:r>
            <a:r>
              <a:rPr lang="it-IT" altLang="it-IT" sz="3600" b="1" dirty="0" err="1" smtClean="0">
                <a:latin typeface="Arial Narrow" pitchFamily="34" charset="0"/>
              </a:rPr>
              <a:t>Risks</a:t>
            </a:r>
            <a:endParaRPr lang="it-IT" altLang="it-IT" sz="3600" b="1" dirty="0">
              <a:latin typeface="Arial Narrow" pitchFamily="34" charset="0"/>
            </a:endParaRPr>
          </a:p>
        </p:txBody>
      </p:sp>
      <p:sp>
        <p:nvSpPr>
          <p:cNvPr id="11"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
        <p:nvSpPr>
          <p:cNvPr id="10" name="Sottotitolo 2"/>
          <p:cNvSpPr txBox="1">
            <a:spLocks/>
          </p:cNvSpPr>
          <p:nvPr/>
        </p:nvSpPr>
        <p:spPr>
          <a:xfrm>
            <a:off x="3347864" y="3429000"/>
            <a:ext cx="3312368" cy="13025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altLang="it-IT" sz="1600" b="1" dirty="0" err="1" smtClean="0">
                <a:latin typeface="Arial Narrow" pitchFamily="34" charset="0"/>
              </a:rPr>
              <a:t>Landslide</a:t>
            </a:r>
            <a:r>
              <a:rPr lang="it-IT" altLang="it-IT" sz="1600" b="1" dirty="0" smtClean="0">
                <a:latin typeface="Arial Narrow" pitchFamily="34" charset="0"/>
              </a:rPr>
              <a:t> = </a:t>
            </a:r>
            <a:r>
              <a:rPr lang="it-IT" altLang="it-IT" sz="1600" b="1" dirty="0" err="1" smtClean="0">
                <a:latin typeface="Arial Narrow" pitchFamily="34" charset="0"/>
              </a:rPr>
              <a:t>detachment</a:t>
            </a:r>
            <a:endParaRPr lang="it-IT" altLang="it-IT" sz="1600" b="1" dirty="0" smtClean="0">
              <a:latin typeface="Arial Narrow" pitchFamily="34" charset="0"/>
            </a:endParaRPr>
          </a:p>
          <a:p>
            <a:pPr marL="0" indent="0" algn="just">
              <a:buNone/>
            </a:pPr>
            <a:r>
              <a:rPr lang="it-IT" altLang="it-IT" sz="1600" b="1" dirty="0" err="1" smtClean="0">
                <a:latin typeface="Arial Narrow" pitchFamily="34" charset="0"/>
              </a:rPr>
              <a:t>Flood</a:t>
            </a:r>
            <a:r>
              <a:rPr lang="it-IT" altLang="it-IT" sz="1600" b="1" dirty="0" smtClean="0">
                <a:latin typeface="Arial Narrow" pitchFamily="34" charset="0"/>
              </a:rPr>
              <a:t> = </a:t>
            </a:r>
            <a:r>
              <a:rPr lang="it-IT" altLang="it-IT" sz="1600" b="1" dirty="0" err="1" smtClean="0">
                <a:latin typeface="Arial Narrow" pitchFamily="34" charset="0"/>
              </a:rPr>
              <a:t>sediment</a:t>
            </a:r>
            <a:endParaRPr lang="it-IT" altLang="it-IT" sz="1600" b="1" dirty="0" smtClean="0">
              <a:latin typeface="Arial Narrow" pitchFamily="34" charset="0"/>
            </a:endParaRPr>
          </a:p>
          <a:p>
            <a:pPr marL="0" indent="0" algn="just">
              <a:buNone/>
            </a:pPr>
            <a:r>
              <a:rPr lang="it-IT" altLang="it-IT" sz="1600" b="1" dirty="0" err="1" smtClean="0">
                <a:latin typeface="Arial Narrow" pitchFamily="34" charset="0"/>
              </a:rPr>
              <a:t>Earthquake</a:t>
            </a:r>
            <a:r>
              <a:rPr lang="it-IT" altLang="it-IT" sz="1600" b="1" dirty="0" smtClean="0">
                <a:latin typeface="Arial Narrow" pitchFamily="34" charset="0"/>
              </a:rPr>
              <a:t> = </a:t>
            </a:r>
            <a:r>
              <a:rPr lang="it-IT" altLang="it-IT" sz="1600" b="1" dirty="0" err="1" smtClean="0">
                <a:latin typeface="Arial Narrow" pitchFamily="34" charset="0"/>
              </a:rPr>
              <a:t>surface</a:t>
            </a:r>
            <a:r>
              <a:rPr lang="it-IT" altLang="it-IT" sz="1600" b="1" dirty="0" smtClean="0">
                <a:latin typeface="Arial Narrow" pitchFamily="34" charset="0"/>
              </a:rPr>
              <a:t> </a:t>
            </a:r>
            <a:r>
              <a:rPr lang="it-IT" altLang="it-IT" sz="1600" b="1" dirty="0" err="1" smtClean="0">
                <a:latin typeface="Arial Narrow" pitchFamily="34" charset="0"/>
              </a:rPr>
              <a:t>displacement</a:t>
            </a:r>
            <a:endParaRPr lang="it-IT" altLang="it-IT" sz="1600" b="1" dirty="0" smtClean="0">
              <a:latin typeface="Arial Narrow" pitchFamily="34" charset="0"/>
            </a:endParaRPr>
          </a:p>
          <a:p>
            <a:pPr marL="0" indent="0" algn="just">
              <a:buNone/>
            </a:pPr>
            <a:r>
              <a:rPr lang="it-IT" altLang="it-IT" sz="1600" b="1" dirty="0" err="1" smtClean="0">
                <a:latin typeface="Arial Narrow" pitchFamily="34" charset="0"/>
              </a:rPr>
              <a:t>Volcanic</a:t>
            </a:r>
            <a:r>
              <a:rPr lang="it-IT" altLang="it-IT" sz="1600" b="1" dirty="0" smtClean="0">
                <a:latin typeface="Arial Narrow" pitchFamily="34" charset="0"/>
              </a:rPr>
              <a:t> = magma flow</a:t>
            </a:r>
            <a:endParaRPr lang="it-IT" altLang="it-IT" sz="1600" dirty="0">
              <a:latin typeface="Arial Narrow" pitchFamily="34" charset="0"/>
            </a:endParaRPr>
          </a:p>
          <a:p>
            <a:pPr marL="0" indent="0">
              <a:buNone/>
            </a:pPr>
            <a:endParaRPr lang="it-IT" altLang="it-IT" sz="2000" dirty="0" smtClean="0">
              <a:solidFill>
                <a:srgbClr val="FF0000"/>
              </a:solidFill>
              <a:latin typeface="Arial Narrow" pitchFamily="34" charset="0"/>
            </a:endParaRPr>
          </a:p>
          <a:p>
            <a:pPr marL="0" indent="0">
              <a:buNone/>
            </a:pPr>
            <a:r>
              <a:rPr lang="it-IT" altLang="it-IT" sz="2000" dirty="0" smtClean="0">
                <a:solidFill>
                  <a:srgbClr val="FF0000"/>
                </a:solidFill>
                <a:latin typeface="Arial Narrow" pitchFamily="34" charset="0"/>
              </a:rPr>
              <a:t> </a:t>
            </a:r>
            <a:endParaRPr lang="it-IT" altLang="it-IT" sz="2200" b="1" dirty="0" smtClean="0">
              <a:latin typeface="Arial Narrow" pitchFamily="34" charset="0"/>
            </a:endParaRPr>
          </a:p>
        </p:txBody>
      </p:sp>
    </p:spTree>
    <p:extLst>
      <p:ext uri="{BB962C8B-B14F-4D97-AF65-F5344CB8AC3E}">
        <p14:creationId xmlns:p14="http://schemas.microsoft.com/office/powerpoint/2010/main" val="20263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
        <p:nvSpPr>
          <p:cNvPr id="5" name="Sottotitolo 2"/>
          <p:cNvSpPr txBox="1">
            <a:spLocks/>
          </p:cNvSpPr>
          <p:nvPr/>
        </p:nvSpPr>
        <p:spPr>
          <a:xfrm>
            <a:off x="219335" y="1622428"/>
            <a:ext cx="4632313" cy="13025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altLang="it-IT" sz="2000" b="1" dirty="0">
                <a:latin typeface="Arial Narrow" pitchFamily="34" charset="0"/>
              </a:rPr>
              <a:t> </a:t>
            </a:r>
            <a:r>
              <a:rPr lang="it-IT" altLang="it-IT" sz="2000" b="1" dirty="0" smtClean="0">
                <a:latin typeface="Arial Narrow" pitchFamily="34" charset="0"/>
              </a:rPr>
              <a:t>- </a:t>
            </a:r>
            <a:r>
              <a:rPr lang="it-IT" altLang="it-IT" sz="2000" b="1" dirty="0" err="1" smtClean="0">
                <a:latin typeface="Arial Narrow" pitchFamily="34" charset="0"/>
              </a:rPr>
              <a:t>Only</a:t>
            </a:r>
            <a:r>
              <a:rPr lang="it-IT" altLang="it-IT" sz="2000" b="1" dirty="0" smtClean="0">
                <a:latin typeface="Arial Narrow" pitchFamily="34" charset="0"/>
              </a:rPr>
              <a:t> the 6% of the </a:t>
            </a:r>
            <a:r>
              <a:rPr lang="it-IT" altLang="it-IT" sz="2000" b="1" dirty="0" err="1" smtClean="0">
                <a:latin typeface="Arial Narrow" pitchFamily="34" charset="0"/>
              </a:rPr>
              <a:t>interviewed</a:t>
            </a:r>
            <a:r>
              <a:rPr lang="it-IT" altLang="it-IT" sz="2000" b="1" dirty="0" smtClean="0">
                <a:latin typeface="Arial Narrow" pitchFamily="34" charset="0"/>
              </a:rPr>
              <a:t> </a:t>
            </a:r>
            <a:r>
              <a:rPr lang="it-IT" altLang="it-IT" sz="2000" b="1" dirty="0" err="1" smtClean="0">
                <a:latin typeface="Arial Narrow" pitchFamily="34" charset="0"/>
              </a:rPr>
              <a:t>knows</a:t>
            </a:r>
            <a:r>
              <a:rPr lang="it-IT" altLang="it-IT" sz="2000" b="1" dirty="0" smtClean="0">
                <a:latin typeface="Arial Narrow" pitchFamily="34" charset="0"/>
              </a:rPr>
              <a:t> </a:t>
            </a:r>
            <a:r>
              <a:rPr lang="it-IT" altLang="it-IT" sz="2000" b="1" dirty="0" err="1" smtClean="0">
                <a:latin typeface="Arial Narrow" pitchFamily="34" charset="0"/>
              </a:rPr>
              <a:t>that</a:t>
            </a:r>
            <a:r>
              <a:rPr lang="it-IT" altLang="it-IT" sz="2000" b="1" dirty="0" smtClean="0">
                <a:latin typeface="Arial Narrow" pitchFamily="34" charset="0"/>
              </a:rPr>
              <a:t> Lauro </a:t>
            </a:r>
            <a:r>
              <a:rPr lang="it-IT" altLang="it-IT" sz="2000" b="1" dirty="0" err="1" smtClean="0">
                <a:latin typeface="Arial Narrow" pitchFamily="34" charset="0"/>
              </a:rPr>
              <a:t>Municipality</a:t>
            </a:r>
            <a:r>
              <a:rPr lang="it-IT" altLang="it-IT" sz="2000" b="1" dirty="0" smtClean="0">
                <a:latin typeface="Arial Narrow" pitchFamily="34" charset="0"/>
              </a:rPr>
              <a:t> </a:t>
            </a:r>
            <a:r>
              <a:rPr lang="it-IT" altLang="it-IT" sz="2000" b="1" dirty="0" err="1" smtClean="0">
                <a:latin typeface="Arial Narrow" pitchFamily="34" charset="0"/>
              </a:rPr>
              <a:t>lies</a:t>
            </a:r>
            <a:r>
              <a:rPr lang="it-IT" altLang="it-IT" sz="2000" b="1" dirty="0" smtClean="0">
                <a:latin typeface="Arial Narrow" pitchFamily="34" charset="0"/>
              </a:rPr>
              <a:t> </a:t>
            </a:r>
            <a:r>
              <a:rPr lang="it-IT" altLang="it-IT" sz="2000" b="1" dirty="0" err="1" smtClean="0">
                <a:latin typeface="Arial Narrow" pitchFamily="34" charset="0"/>
              </a:rPr>
              <a:t>into</a:t>
            </a:r>
            <a:r>
              <a:rPr lang="it-IT" altLang="it-IT" sz="2000" b="1" dirty="0" smtClean="0">
                <a:latin typeface="Arial Narrow" pitchFamily="34" charset="0"/>
              </a:rPr>
              <a:t> Yellow zone for Vesuvio </a:t>
            </a:r>
            <a:r>
              <a:rPr lang="it-IT" altLang="it-IT" sz="2000" b="1" dirty="0" err="1" smtClean="0">
                <a:latin typeface="Arial Narrow" pitchFamily="34" charset="0"/>
              </a:rPr>
              <a:t>risk</a:t>
            </a:r>
            <a:r>
              <a:rPr lang="it-IT" altLang="it-IT" sz="2000" b="1" dirty="0" smtClean="0">
                <a:latin typeface="Arial Narrow" pitchFamily="34" charset="0"/>
              </a:rPr>
              <a:t> </a:t>
            </a:r>
            <a:r>
              <a:rPr lang="it-IT" altLang="it-IT" sz="2000" b="1" dirty="0" err="1" smtClean="0">
                <a:latin typeface="Arial Narrow" pitchFamily="34" charset="0"/>
              </a:rPr>
              <a:t>plan</a:t>
            </a:r>
            <a:r>
              <a:rPr lang="it-IT" altLang="it-IT" sz="2000" b="1" dirty="0" smtClean="0">
                <a:latin typeface="Arial Narrow" pitchFamily="34" charset="0"/>
              </a:rPr>
              <a:t>; </a:t>
            </a:r>
            <a:r>
              <a:rPr lang="it-IT" altLang="it-IT" sz="2000" b="1" dirty="0" err="1" smtClean="0">
                <a:latin typeface="Arial Narrow" pitchFamily="34" charset="0"/>
              </a:rPr>
              <a:t>about</a:t>
            </a:r>
            <a:r>
              <a:rPr lang="it-IT" altLang="it-IT" sz="2000" b="1" dirty="0" smtClean="0">
                <a:latin typeface="Arial Narrow" pitchFamily="34" charset="0"/>
              </a:rPr>
              <a:t> the 30% </a:t>
            </a:r>
            <a:r>
              <a:rPr lang="it-IT" altLang="it-IT" sz="2000" b="1" dirty="0" err="1" smtClean="0">
                <a:latin typeface="Arial Narrow" pitchFamily="34" charset="0"/>
              </a:rPr>
              <a:t>don’t</a:t>
            </a:r>
            <a:r>
              <a:rPr lang="it-IT" altLang="it-IT" sz="2000" b="1" dirty="0" smtClean="0">
                <a:latin typeface="Arial Narrow" pitchFamily="34" charset="0"/>
              </a:rPr>
              <a:t> </a:t>
            </a:r>
            <a:r>
              <a:rPr lang="it-IT" altLang="it-IT" sz="2000" b="1" dirty="0" err="1" smtClean="0">
                <a:latin typeface="Arial Narrow" pitchFamily="34" charset="0"/>
              </a:rPr>
              <a:t>know</a:t>
            </a:r>
            <a:r>
              <a:rPr lang="it-IT" altLang="it-IT" sz="2000" b="1" dirty="0" smtClean="0">
                <a:latin typeface="Arial Narrow" pitchFamily="34" charset="0"/>
              </a:rPr>
              <a:t>;</a:t>
            </a:r>
            <a:endParaRPr lang="it-IT" altLang="it-IT" sz="2000" dirty="0">
              <a:solidFill>
                <a:srgbClr val="FF0000"/>
              </a:solidFill>
              <a:latin typeface="Arial Narrow" pitchFamily="34" charset="0"/>
            </a:endParaRPr>
          </a:p>
          <a:p>
            <a:pPr marL="0" indent="0">
              <a:buNone/>
            </a:pPr>
            <a:endParaRPr lang="it-IT" altLang="it-IT" sz="2000" dirty="0" smtClean="0">
              <a:solidFill>
                <a:srgbClr val="FF0000"/>
              </a:solidFill>
              <a:latin typeface="Arial Narrow" pitchFamily="34" charset="0"/>
            </a:endParaRPr>
          </a:p>
          <a:p>
            <a:pPr marL="0" indent="0">
              <a:buNone/>
            </a:pPr>
            <a:r>
              <a:rPr lang="it-IT" altLang="it-IT" sz="2000" dirty="0" smtClean="0">
                <a:solidFill>
                  <a:srgbClr val="FF0000"/>
                </a:solidFill>
                <a:latin typeface="Arial Narrow" pitchFamily="34" charset="0"/>
              </a:rPr>
              <a:t> </a:t>
            </a:r>
            <a:endParaRPr lang="it-IT" altLang="it-IT" sz="2200" b="1" dirty="0" smtClean="0">
              <a:latin typeface="Arial Narrow" pitchFamily="34" charset="0"/>
            </a:endParaRPr>
          </a:p>
        </p:txBody>
      </p:sp>
      <p:grpSp>
        <p:nvGrpSpPr>
          <p:cNvPr id="6" name="Gruppo 5"/>
          <p:cNvGrpSpPr/>
          <p:nvPr/>
        </p:nvGrpSpPr>
        <p:grpSpPr>
          <a:xfrm>
            <a:off x="5076056" y="1629952"/>
            <a:ext cx="3628826" cy="3487296"/>
            <a:chOff x="5363468" y="2060848"/>
            <a:chExt cx="3628826" cy="348729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468" y="2060848"/>
              <a:ext cx="3628826" cy="34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7092280" y="2994898"/>
              <a:ext cx="425116" cy="215444"/>
            </a:xfrm>
            <a:prstGeom prst="rect">
              <a:avLst/>
            </a:prstGeom>
            <a:noFill/>
          </p:spPr>
          <p:txBody>
            <a:bodyPr wrap="none" rtlCol="0">
              <a:spAutoFit/>
            </a:bodyPr>
            <a:lstStyle/>
            <a:p>
              <a:r>
                <a:rPr lang="it-IT" sz="800" b="1" dirty="0" smtClean="0">
                  <a:solidFill>
                    <a:schemeClr val="bg1"/>
                  </a:solidFill>
                </a:rPr>
                <a:t>Lauro</a:t>
              </a:r>
              <a:endParaRPr lang="it-IT" sz="800" b="1" dirty="0">
                <a:solidFill>
                  <a:schemeClr val="bg1"/>
                </a:solidFill>
              </a:endParaRPr>
            </a:p>
          </p:txBody>
        </p:sp>
      </p:grpSp>
      <p:sp>
        <p:nvSpPr>
          <p:cNvPr id="9" name="Sottotitolo 2"/>
          <p:cNvSpPr txBox="1">
            <a:spLocks/>
          </p:cNvSpPr>
          <p:nvPr/>
        </p:nvSpPr>
        <p:spPr>
          <a:xfrm>
            <a:off x="209834" y="3068960"/>
            <a:ext cx="4632313" cy="1118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altLang="it-IT" sz="2000" b="1" dirty="0">
                <a:latin typeface="Arial Narrow" pitchFamily="34" charset="0"/>
              </a:rPr>
              <a:t> </a:t>
            </a:r>
            <a:r>
              <a:rPr lang="it-IT" altLang="it-IT" sz="2000" b="1" dirty="0" smtClean="0">
                <a:latin typeface="Arial Narrow" pitchFamily="34" charset="0"/>
              </a:rPr>
              <a:t> - </a:t>
            </a:r>
            <a:r>
              <a:rPr lang="it-IT" altLang="it-IT" sz="2000" b="1" dirty="0" err="1" smtClean="0">
                <a:latin typeface="Arial Narrow" pitchFamily="34" charset="0"/>
              </a:rPr>
              <a:t>Only</a:t>
            </a:r>
            <a:r>
              <a:rPr lang="it-IT" altLang="it-IT" sz="2000" b="1" dirty="0" smtClean="0">
                <a:latin typeface="Arial Narrow" pitchFamily="34" charset="0"/>
              </a:rPr>
              <a:t> the 55% of the </a:t>
            </a:r>
            <a:r>
              <a:rPr lang="it-IT" altLang="it-IT" sz="2000" b="1" dirty="0" err="1" smtClean="0">
                <a:latin typeface="Arial Narrow" pitchFamily="34" charset="0"/>
              </a:rPr>
              <a:t>interviewed</a:t>
            </a:r>
            <a:r>
              <a:rPr lang="it-IT" altLang="it-IT" sz="2000" b="1" dirty="0" smtClean="0">
                <a:latin typeface="Arial Narrow" pitchFamily="34" charset="0"/>
              </a:rPr>
              <a:t> </a:t>
            </a:r>
            <a:r>
              <a:rPr lang="it-IT" altLang="it-IT" sz="2000" b="1" dirty="0" err="1" smtClean="0">
                <a:latin typeface="Arial Narrow" pitchFamily="34" charset="0"/>
              </a:rPr>
              <a:t>knows</a:t>
            </a:r>
            <a:r>
              <a:rPr lang="it-IT" altLang="it-IT" sz="2000" b="1" dirty="0" smtClean="0">
                <a:latin typeface="Arial Narrow" pitchFamily="34" charset="0"/>
              </a:rPr>
              <a:t> </a:t>
            </a:r>
            <a:r>
              <a:rPr lang="it-IT" altLang="it-IT" sz="2000" b="1" dirty="0" err="1" smtClean="0">
                <a:latin typeface="Arial Narrow" pitchFamily="34" charset="0"/>
              </a:rPr>
              <a:t>that</a:t>
            </a:r>
            <a:r>
              <a:rPr lang="it-IT" altLang="it-IT" sz="2000" b="1" dirty="0" smtClean="0">
                <a:latin typeface="Arial Narrow" pitchFamily="34" charset="0"/>
              </a:rPr>
              <a:t> the </a:t>
            </a:r>
            <a:r>
              <a:rPr lang="it-IT" altLang="it-IT" sz="2000" b="1" dirty="0" err="1" smtClean="0">
                <a:latin typeface="Arial Narrow" pitchFamily="34" charset="0"/>
              </a:rPr>
              <a:t>Municipality</a:t>
            </a:r>
            <a:r>
              <a:rPr lang="it-IT" altLang="it-IT" sz="2000" b="1" dirty="0" smtClean="0">
                <a:latin typeface="Arial Narrow" pitchFamily="34" charset="0"/>
              </a:rPr>
              <a:t> </a:t>
            </a:r>
            <a:r>
              <a:rPr lang="it-IT" altLang="it-IT" sz="2000" b="1" dirty="0" err="1" smtClean="0">
                <a:latin typeface="Arial Narrow" pitchFamily="34" charset="0"/>
              </a:rPr>
              <a:t>shall</a:t>
            </a:r>
            <a:r>
              <a:rPr lang="it-IT" altLang="it-IT" sz="2000" b="1" dirty="0" smtClean="0">
                <a:latin typeface="Arial Narrow" pitchFamily="34" charset="0"/>
              </a:rPr>
              <a:t> </a:t>
            </a:r>
            <a:r>
              <a:rPr lang="it-IT" altLang="it-IT" sz="2000" b="1" dirty="0" err="1" smtClean="0">
                <a:latin typeface="Arial Narrow" pitchFamily="34" charset="0"/>
              </a:rPr>
              <a:t>have</a:t>
            </a:r>
            <a:r>
              <a:rPr lang="it-IT" altLang="it-IT" sz="2000" b="1" dirty="0" smtClean="0">
                <a:latin typeface="Arial Narrow" pitchFamily="34" charset="0"/>
              </a:rPr>
              <a:t> an EP (</a:t>
            </a:r>
            <a:r>
              <a:rPr lang="it-IT" altLang="it-IT" sz="2000" b="1" dirty="0" err="1" smtClean="0">
                <a:latin typeface="Arial Narrow" pitchFamily="34" charset="0"/>
              </a:rPr>
              <a:t>updated</a:t>
            </a:r>
            <a:r>
              <a:rPr lang="it-IT" altLang="it-IT" sz="2000" b="1" dirty="0" smtClean="0">
                <a:latin typeface="Arial Narrow" pitchFamily="34" charset="0"/>
              </a:rPr>
              <a:t> in the 2015);</a:t>
            </a:r>
          </a:p>
          <a:p>
            <a:pPr marL="0" indent="0">
              <a:buNone/>
            </a:pPr>
            <a:endParaRPr lang="it-IT" altLang="it-IT" sz="2000" dirty="0" smtClean="0">
              <a:solidFill>
                <a:srgbClr val="FF0000"/>
              </a:solidFill>
              <a:latin typeface="Arial Narrow" pitchFamily="34" charset="0"/>
            </a:endParaRPr>
          </a:p>
          <a:p>
            <a:pPr marL="0" indent="0">
              <a:buNone/>
            </a:pPr>
            <a:endParaRPr lang="it-IT" altLang="it-IT" sz="2000" dirty="0">
              <a:solidFill>
                <a:srgbClr val="FF0000"/>
              </a:solidFill>
              <a:latin typeface="Arial Narrow" pitchFamily="34" charset="0"/>
            </a:endParaRPr>
          </a:p>
          <a:p>
            <a:pPr marL="0" indent="0">
              <a:buNone/>
            </a:pPr>
            <a:endParaRPr lang="it-IT" altLang="it-IT" sz="2000" dirty="0" smtClean="0">
              <a:solidFill>
                <a:srgbClr val="FF0000"/>
              </a:solidFill>
              <a:latin typeface="Arial Narrow" pitchFamily="34" charset="0"/>
            </a:endParaRPr>
          </a:p>
          <a:p>
            <a:pPr marL="0" indent="0">
              <a:buNone/>
            </a:pPr>
            <a:r>
              <a:rPr lang="it-IT" altLang="it-IT" sz="2000" dirty="0" smtClean="0">
                <a:solidFill>
                  <a:srgbClr val="FF0000"/>
                </a:solidFill>
                <a:latin typeface="Arial Narrow" pitchFamily="34" charset="0"/>
              </a:rPr>
              <a:t> </a:t>
            </a:r>
            <a:endParaRPr lang="it-IT" altLang="it-IT" sz="2200" b="1" dirty="0" smtClean="0">
              <a:latin typeface="Arial Narrow" pitchFamily="34" charset="0"/>
            </a:endParaRPr>
          </a:p>
        </p:txBody>
      </p:sp>
      <p:sp>
        <p:nvSpPr>
          <p:cNvPr id="10" name="Titolo 1"/>
          <p:cNvSpPr txBox="1">
            <a:spLocks/>
          </p:cNvSpPr>
          <p:nvPr/>
        </p:nvSpPr>
        <p:spPr>
          <a:xfrm>
            <a:off x="323526" y="643000"/>
            <a:ext cx="835293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smtClean="0">
                <a:latin typeface="Arial Narrow" pitchFamily="34" charset="0"/>
              </a:rPr>
              <a:t>Knowledge of </a:t>
            </a:r>
            <a:r>
              <a:rPr lang="it-IT" altLang="it-IT" sz="3600" b="1" dirty="0" err="1" smtClean="0">
                <a:latin typeface="Arial Narrow" pitchFamily="34" charset="0"/>
              </a:rPr>
              <a:t>Plans</a:t>
            </a:r>
            <a:endParaRPr lang="it-IT" altLang="it-IT" sz="3600" b="1" dirty="0">
              <a:latin typeface="Arial Narrow" pitchFamily="34" charset="0"/>
            </a:endParaRPr>
          </a:p>
        </p:txBody>
      </p:sp>
      <p:sp>
        <p:nvSpPr>
          <p:cNvPr id="11" name="Sottotitolo 2"/>
          <p:cNvSpPr txBox="1">
            <a:spLocks/>
          </p:cNvSpPr>
          <p:nvPr/>
        </p:nvSpPr>
        <p:spPr>
          <a:xfrm>
            <a:off x="286032" y="4333040"/>
            <a:ext cx="4479915" cy="968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altLang="it-IT" sz="2000" b="1" dirty="0">
                <a:latin typeface="Arial Narrow" pitchFamily="34" charset="0"/>
              </a:rPr>
              <a:t> </a:t>
            </a:r>
            <a:r>
              <a:rPr lang="it-IT" altLang="it-IT" sz="2000" b="1" dirty="0" smtClean="0">
                <a:latin typeface="Arial Narrow" pitchFamily="34" charset="0"/>
              </a:rPr>
              <a:t> - </a:t>
            </a:r>
            <a:r>
              <a:rPr lang="it-IT" altLang="it-IT" sz="2000" b="1" dirty="0" err="1" smtClean="0">
                <a:latin typeface="Arial Narrow" pitchFamily="34" charset="0"/>
              </a:rPr>
              <a:t>Only</a:t>
            </a:r>
            <a:r>
              <a:rPr lang="it-IT" altLang="it-IT" sz="2000" b="1" dirty="0" smtClean="0">
                <a:latin typeface="Arial Narrow" pitchFamily="34" charset="0"/>
              </a:rPr>
              <a:t> the 5% of the </a:t>
            </a:r>
            <a:r>
              <a:rPr lang="it-IT" altLang="it-IT" sz="2000" b="1" dirty="0" err="1" smtClean="0">
                <a:latin typeface="Arial Narrow" pitchFamily="34" charset="0"/>
              </a:rPr>
              <a:t>interviewed</a:t>
            </a:r>
            <a:r>
              <a:rPr lang="it-IT" altLang="it-IT" sz="2000" b="1" dirty="0" smtClean="0">
                <a:latin typeface="Arial Narrow" pitchFamily="34" charset="0"/>
              </a:rPr>
              <a:t> </a:t>
            </a:r>
            <a:r>
              <a:rPr lang="it-IT" altLang="it-IT" sz="2000" b="1" dirty="0" err="1" smtClean="0">
                <a:latin typeface="Arial Narrow" pitchFamily="34" charset="0"/>
              </a:rPr>
              <a:t>has</a:t>
            </a:r>
            <a:r>
              <a:rPr lang="it-IT" altLang="it-IT" sz="2000" b="1" dirty="0" smtClean="0">
                <a:latin typeface="Arial Narrow" pitchFamily="34" charset="0"/>
              </a:rPr>
              <a:t> </a:t>
            </a:r>
            <a:r>
              <a:rPr lang="it-IT" altLang="it-IT" sz="2000" b="1" dirty="0" err="1" smtClean="0">
                <a:latin typeface="Arial Narrow" pitchFamily="34" charset="0"/>
              </a:rPr>
              <a:t>partecipated</a:t>
            </a:r>
            <a:r>
              <a:rPr lang="it-IT" altLang="it-IT" sz="2000" b="1" dirty="0" smtClean="0">
                <a:latin typeface="Arial Narrow" pitchFamily="34" charset="0"/>
              </a:rPr>
              <a:t> to </a:t>
            </a:r>
            <a:r>
              <a:rPr lang="it-IT" altLang="it-IT" sz="2000" b="1" dirty="0" err="1" smtClean="0">
                <a:latin typeface="Arial Narrow" pitchFamily="34" charset="0"/>
              </a:rPr>
              <a:t>emergency</a:t>
            </a:r>
            <a:r>
              <a:rPr lang="it-IT" altLang="it-IT" sz="2000" b="1" dirty="0" smtClean="0">
                <a:latin typeface="Arial Narrow" pitchFamily="34" charset="0"/>
              </a:rPr>
              <a:t> </a:t>
            </a:r>
            <a:r>
              <a:rPr lang="it-IT" altLang="it-IT" sz="2000" b="1" dirty="0" err="1" smtClean="0">
                <a:latin typeface="Arial Narrow" pitchFamily="34" charset="0"/>
              </a:rPr>
              <a:t>evacuation</a:t>
            </a:r>
            <a:r>
              <a:rPr lang="it-IT" altLang="it-IT" sz="2000" b="1" dirty="0" smtClean="0">
                <a:latin typeface="Arial Narrow" pitchFamily="34" charset="0"/>
              </a:rPr>
              <a:t> procedure;</a:t>
            </a:r>
            <a:endParaRPr lang="it-IT" altLang="it-IT" sz="2000" dirty="0" smtClean="0">
              <a:solidFill>
                <a:srgbClr val="FF0000"/>
              </a:solidFill>
              <a:latin typeface="Arial Narrow" pitchFamily="34" charset="0"/>
            </a:endParaRPr>
          </a:p>
          <a:p>
            <a:pPr marL="0" indent="0">
              <a:buNone/>
            </a:pPr>
            <a:endParaRPr lang="it-IT" altLang="it-IT" sz="2000" dirty="0">
              <a:solidFill>
                <a:srgbClr val="FF0000"/>
              </a:solidFill>
              <a:latin typeface="Arial Narrow" pitchFamily="34" charset="0"/>
            </a:endParaRPr>
          </a:p>
          <a:p>
            <a:pPr marL="0" indent="0">
              <a:buNone/>
            </a:pPr>
            <a:endParaRPr lang="it-IT" altLang="it-IT" sz="2000" dirty="0" smtClean="0">
              <a:solidFill>
                <a:srgbClr val="FF0000"/>
              </a:solidFill>
              <a:latin typeface="Arial Narrow" pitchFamily="34" charset="0"/>
            </a:endParaRPr>
          </a:p>
          <a:p>
            <a:pPr marL="0" indent="0">
              <a:buNone/>
            </a:pPr>
            <a:r>
              <a:rPr lang="it-IT" altLang="it-IT" sz="2000" dirty="0" smtClean="0">
                <a:solidFill>
                  <a:srgbClr val="FF0000"/>
                </a:solidFill>
                <a:latin typeface="Arial Narrow" pitchFamily="34" charset="0"/>
              </a:rPr>
              <a:t> </a:t>
            </a:r>
            <a:endParaRPr lang="it-IT" altLang="it-IT" sz="2200" b="1" dirty="0" smtClean="0">
              <a:latin typeface="Arial Narrow" pitchFamily="34" charset="0"/>
            </a:endParaRPr>
          </a:p>
        </p:txBody>
      </p:sp>
      <p:sp>
        <p:nvSpPr>
          <p:cNvPr id="12" name="Sottotitolo 2"/>
          <p:cNvSpPr txBox="1">
            <a:spLocks/>
          </p:cNvSpPr>
          <p:nvPr/>
        </p:nvSpPr>
        <p:spPr>
          <a:xfrm>
            <a:off x="323526" y="5589240"/>
            <a:ext cx="8381356" cy="968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altLang="it-IT" sz="2000" b="1" dirty="0">
                <a:latin typeface="Arial Narrow" pitchFamily="34" charset="0"/>
              </a:rPr>
              <a:t> </a:t>
            </a:r>
            <a:r>
              <a:rPr lang="it-IT" altLang="it-IT" sz="2000" b="1" dirty="0" smtClean="0">
                <a:latin typeface="Arial Narrow" pitchFamily="34" charset="0"/>
              </a:rPr>
              <a:t> - </a:t>
            </a:r>
            <a:r>
              <a:rPr lang="it-IT" altLang="it-IT" sz="2000" b="1" dirty="0" err="1" smtClean="0">
                <a:latin typeface="Arial Narrow" pitchFamily="34" charset="0"/>
              </a:rPr>
              <a:t>Only</a:t>
            </a:r>
            <a:r>
              <a:rPr lang="it-IT" altLang="it-IT" sz="2000" b="1" dirty="0" smtClean="0">
                <a:latin typeface="Arial Narrow" pitchFamily="34" charset="0"/>
              </a:rPr>
              <a:t> the 18% of the </a:t>
            </a:r>
            <a:r>
              <a:rPr lang="it-IT" altLang="it-IT" sz="2000" b="1" dirty="0" err="1" smtClean="0">
                <a:latin typeface="Arial Narrow" pitchFamily="34" charset="0"/>
              </a:rPr>
              <a:t>interviewed</a:t>
            </a:r>
            <a:r>
              <a:rPr lang="it-IT" altLang="it-IT" sz="2000" b="1" dirty="0" smtClean="0">
                <a:latin typeface="Arial Narrow" pitchFamily="34" charset="0"/>
              </a:rPr>
              <a:t> are </a:t>
            </a:r>
            <a:r>
              <a:rPr lang="it-IT" altLang="it-IT" sz="2000" b="1" dirty="0" err="1" smtClean="0">
                <a:latin typeface="Arial Narrow" pitchFamily="34" charset="0"/>
              </a:rPr>
              <a:t>satisfied</a:t>
            </a:r>
            <a:r>
              <a:rPr lang="it-IT" altLang="it-IT" sz="2000" b="1" dirty="0" smtClean="0">
                <a:latin typeface="Arial Narrow" pitchFamily="34" charset="0"/>
              </a:rPr>
              <a:t> by the information </a:t>
            </a:r>
            <a:r>
              <a:rPr lang="it-IT" altLang="it-IT" sz="2000" b="1" dirty="0" err="1" smtClean="0">
                <a:latin typeface="Arial Narrow" pitchFamily="34" charset="0"/>
              </a:rPr>
              <a:t>received</a:t>
            </a:r>
            <a:r>
              <a:rPr lang="it-IT" altLang="it-IT" sz="2000" b="1" dirty="0" smtClean="0">
                <a:latin typeface="Arial Narrow" pitchFamily="34" charset="0"/>
              </a:rPr>
              <a:t> from EP, </a:t>
            </a:r>
            <a:r>
              <a:rPr lang="it-IT" altLang="it-IT" sz="2000" b="1" dirty="0" err="1" smtClean="0">
                <a:latin typeface="Arial Narrow" pitchFamily="34" charset="0"/>
              </a:rPr>
              <a:t>while</a:t>
            </a:r>
            <a:r>
              <a:rPr lang="it-IT" altLang="it-IT" sz="2000" b="1" dirty="0" smtClean="0">
                <a:latin typeface="Arial Narrow" pitchFamily="34" charset="0"/>
              </a:rPr>
              <a:t> the 29% are </a:t>
            </a:r>
            <a:r>
              <a:rPr lang="it-IT" altLang="it-IT" sz="2000" b="1" dirty="0" err="1" smtClean="0">
                <a:latin typeface="Arial Narrow" pitchFamily="34" charset="0"/>
              </a:rPr>
              <a:t>not</a:t>
            </a:r>
            <a:r>
              <a:rPr lang="it-IT" altLang="it-IT" sz="2000" b="1" dirty="0" smtClean="0">
                <a:latin typeface="Arial Narrow" pitchFamily="34" charset="0"/>
              </a:rPr>
              <a:t> </a:t>
            </a:r>
            <a:r>
              <a:rPr lang="it-IT" altLang="it-IT" sz="2000" b="1" dirty="0" err="1" smtClean="0">
                <a:latin typeface="Arial Narrow" pitchFamily="34" charset="0"/>
              </a:rPr>
              <a:t>satisfied</a:t>
            </a:r>
            <a:r>
              <a:rPr lang="it-IT" altLang="it-IT" sz="2000" b="1" dirty="0" smtClean="0">
                <a:latin typeface="Arial Narrow" pitchFamily="34" charset="0"/>
              </a:rPr>
              <a:t>.</a:t>
            </a:r>
            <a:endParaRPr lang="it-IT" altLang="it-IT" sz="2000" dirty="0" smtClean="0">
              <a:solidFill>
                <a:srgbClr val="FF0000"/>
              </a:solidFill>
              <a:latin typeface="Arial Narrow" pitchFamily="34" charset="0"/>
            </a:endParaRPr>
          </a:p>
          <a:p>
            <a:pPr marL="0" indent="0">
              <a:buNone/>
            </a:pPr>
            <a:endParaRPr lang="it-IT" altLang="it-IT" sz="2000" dirty="0">
              <a:solidFill>
                <a:srgbClr val="FF0000"/>
              </a:solidFill>
              <a:latin typeface="Arial Narrow" pitchFamily="34" charset="0"/>
            </a:endParaRPr>
          </a:p>
          <a:p>
            <a:pPr marL="0" indent="0">
              <a:buNone/>
            </a:pPr>
            <a:endParaRPr lang="it-IT" altLang="it-IT" sz="2000" dirty="0" smtClean="0">
              <a:solidFill>
                <a:srgbClr val="FF0000"/>
              </a:solidFill>
              <a:latin typeface="Arial Narrow" pitchFamily="34" charset="0"/>
            </a:endParaRPr>
          </a:p>
          <a:p>
            <a:pPr marL="0" indent="0">
              <a:buNone/>
            </a:pPr>
            <a:r>
              <a:rPr lang="it-IT" altLang="it-IT" sz="2000" dirty="0" smtClean="0">
                <a:solidFill>
                  <a:srgbClr val="FF0000"/>
                </a:solidFill>
                <a:latin typeface="Arial Narrow" pitchFamily="34" charset="0"/>
              </a:rPr>
              <a:t> </a:t>
            </a:r>
            <a:endParaRPr lang="it-IT" altLang="it-IT" sz="2200" b="1" dirty="0" smtClean="0">
              <a:latin typeface="Arial Narrow" pitchFamily="34" charset="0"/>
            </a:endParaRPr>
          </a:p>
        </p:txBody>
      </p:sp>
    </p:spTree>
    <p:extLst>
      <p:ext uri="{BB962C8B-B14F-4D97-AF65-F5344CB8AC3E}">
        <p14:creationId xmlns:p14="http://schemas.microsoft.com/office/powerpoint/2010/main" val="359141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39346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pPr>
            <a:r>
              <a:rPr lang="it-IT" altLang="it-IT" b="1" dirty="0" smtClean="0">
                <a:cs typeface="Arial" charset="0"/>
              </a:rPr>
              <a:t>How to </a:t>
            </a:r>
            <a:r>
              <a:rPr lang="it-IT" altLang="it-IT" b="1" dirty="0" err="1" smtClean="0">
                <a:cs typeface="Arial" charset="0"/>
              </a:rPr>
              <a:t>improve</a:t>
            </a:r>
            <a:r>
              <a:rPr lang="it-IT" altLang="it-IT" b="1" dirty="0">
                <a:cs typeface="Arial" charset="0"/>
              </a:rPr>
              <a:t> </a:t>
            </a:r>
            <a:r>
              <a:rPr lang="it-IT" altLang="it-IT" b="1" dirty="0" err="1" smtClean="0">
                <a:cs typeface="Arial" charset="0"/>
              </a:rPr>
              <a:t>risk</a:t>
            </a:r>
            <a:r>
              <a:rPr lang="it-IT" altLang="it-IT" b="1" dirty="0" smtClean="0">
                <a:cs typeface="Arial" charset="0"/>
              </a:rPr>
              <a:t> </a:t>
            </a:r>
            <a:r>
              <a:rPr lang="it-IT" altLang="it-IT" b="1" dirty="0" err="1" smtClean="0">
                <a:cs typeface="Arial" charset="0"/>
              </a:rPr>
              <a:t>perception</a:t>
            </a:r>
            <a:endParaRPr lang="it-IT" altLang="it-IT" b="1" dirty="0">
              <a:cs typeface="Arial" charset="0"/>
            </a:endParaRPr>
          </a:p>
        </p:txBody>
      </p:sp>
      <p:sp>
        <p:nvSpPr>
          <p:cNvPr id="5" name="Rectangle 7"/>
          <p:cNvSpPr>
            <a:spLocks noChangeArrowheads="1"/>
          </p:cNvSpPr>
          <p:nvPr/>
        </p:nvSpPr>
        <p:spPr bwMode="auto">
          <a:xfrm>
            <a:off x="161925" y="941051"/>
            <a:ext cx="8820150" cy="150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just">
              <a:buFont typeface="Arial" charset="0"/>
              <a:buNone/>
            </a:pPr>
            <a:r>
              <a:rPr lang="it-IT" altLang="it-IT" sz="2400" b="1" dirty="0" smtClean="0">
                <a:cs typeface="Arial" charset="0"/>
              </a:rPr>
              <a:t>The EP </a:t>
            </a:r>
            <a:r>
              <a:rPr lang="it-IT" altLang="it-IT" sz="2400" b="1" dirty="0" err="1" smtClean="0">
                <a:cs typeface="Arial" charset="0"/>
              </a:rPr>
              <a:t>will</a:t>
            </a:r>
            <a:r>
              <a:rPr lang="it-IT" altLang="it-IT" sz="2400" b="1" dirty="0" smtClean="0">
                <a:cs typeface="Arial" charset="0"/>
              </a:rPr>
              <a:t> be </a:t>
            </a:r>
            <a:r>
              <a:rPr lang="it-IT" altLang="it-IT" sz="2400" b="1" dirty="0" err="1" smtClean="0">
                <a:cs typeface="Arial" charset="0"/>
              </a:rPr>
              <a:t>efficient</a:t>
            </a:r>
            <a:r>
              <a:rPr lang="it-IT" altLang="it-IT" sz="2400" b="1" dirty="0" smtClean="0">
                <a:cs typeface="Arial" charset="0"/>
              </a:rPr>
              <a:t> </a:t>
            </a:r>
            <a:r>
              <a:rPr lang="it-IT" altLang="it-IT" sz="2400" b="1" dirty="0" err="1" smtClean="0">
                <a:cs typeface="Arial" charset="0"/>
              </a:rPr>
              <a:t>if</a:t>
            </a:r>
            <a:r>
              <a:rPr lang="it-IT" altLang="it-IT" sz="2400" b="1" dirty="0" smtClean="0">
                <a:cs typeface="Arial" charset="0"/>
              </a:rPr>
              <a:t> the </a:t>
            </a:r>
            <a:r>
              <a:rPr lang="it-IT" altLang="it-IT" sz="2400" b="1" dirty="0" err="1" smtClean="0">
                <a:cs typeface="Arial" charset="0"/>
              </a:rPr>
              <a:t>population</a:t>
            </a:r>
            <a:r>
              <a:rPr lang="it-IT" altLang="it-IT" sz="2400" b="1" dirty="0" smtClean="0">
                <a:cs typeface="Arial" charset="0"/>
              </a:rPr>
              <a:t> </a:t>
            </a:r>
            <a:r>
              <a:rPr lang="it-IT" altLang="it-IT" sz="2400" b="1" dirty="0" err="1" smtClean="0">
                <a:cs typeface="Arial" charset="0"/>
              </a:rPr>
              <a:t>reaches</a:t>
            </a:r>
            <a:r>
              <a:rPr lang="it-IT" altLang="it-IT" sz="2400" b="1" dirty="0" smtClean="0">
                <a:cs typeface="Arial" charset="0"/>
              </a:rPr>
              <a:t> the </a:t>
            </a:r>
            <a:r>
              <a:rPr lang="it-IT" altLang="it-IT" sz="2400" b="1" dirty="0" err="1" smtClean="0">
                <a:cs typeface="Arial" charset="0"/>
              </a:rPr>
              <a:t>risk</a:t>
            </a:r>
            <a:r>
              <a:rPr lang="it-IT" altLang="it-IT" sz="2400" b="1" dirty="0" smtClean="0">
                <a:cs typeface="Arial" charset="0"/>
              </a:rPr>
              <a:t> </a:t>
            </a:r>
            <a:r>
              <a:rPr lang="it-IT" altLang="it-IT" sz="2400" b="1" dirty="0" err="1" smtClean="0">
                <a:cs typeface="Arial" charset="0"/>
              </a:rPr>
              <a:t>perception</a:t>
            </a:r>
            <a:r>
              <a:rPr lang="it-IT" altLang="it-IT" sz="2400" b="1" dirty="0" smtClean="0">
                <a:cs typeface="Arial" charset="0"/>
              </a:rPr>
              <a:t> of </a:t>
            </a:r>
            <a:r>
              <a:rPr lang="it-IT" altLang="it-IT" sz="2400" b="1" dirty="0" err="1" smtClean="0">
                <a:cs typeface="Arial" charset="0"/>
              </a:rPr>
              <a:t>what</a:t>
            </a:r>
            <a:r>
              <a:rPr lang="it-IT" altLang="it-IT" sz="2400" b="1" dirty="0" smtClean="0">
                <a:cs typeface="Arial" charset="0"/>
              </a:rPr>
              <a:t> </a:t>
            </a:r>
            <a:r>
              <a:rPr lang="it-IT" altLang="it-IT" sz="2400" b="1" dirty="0" err="1" smtClean="0">
                <a:cs typeface="Arial" charset="0"/>
              </a:rPr>
              <a:t>they</a:t>
            </a:r>
            <a:r>
              <a:rPr lang="it-IT" altLang="it-IT" sz="2400" b="1" dirty="0" smtClean="0">
                <a:cs typeface="Arial" charset="0"/>
              </a:rPr>
              <a:t> </a:t>
            </a:r>
            <a:r>
              <a:rPr lang="it-IT" altLang="it-IT" sz="2400" b="1" dirty="0" err="1" smtClean="0">
                <a:cs typeface="Arial" charset="0"/>
              </a:rPr>
              <a:t>have</a:t>
            </a:r>
            <a:r>
              <a:rPr lang="it-IT" altLang="it-IT" sz="2400" b="1" dirty="0" smtClean="0">
                <a:cs typeface="Arial" charset="0"/>
              </a:rPr>
              <a:t> to live with and </a:t>
            </a:r>
            <a:r>
              <a:rPr lang="it-IT" altLang="it-IT" sz="2400" b="1" dirty="0" err="1" smtClean="0">
                <a:cs typeface="Arial" charset="0"/>
              </a:rPr>
              <a:t>that</a:t>
            </a:r>
            <a:r>
              <a:rPr lang="it-IT" altLang="it-IT" sz="2400" b="1" dirty="0" smtClean="0">
                <a:cs typeface="Arial" charset="0"/>
              </a:rPr>
              <a:t> </a:t>
            </a:r>
            <a:r>
              <a:rPr lang="it-IT" altLang="it-IT" sz="2400" b="1" dirty="0" err="1" smtClean="0">
                <a:cs typeface="Arial" charset="0"/>
              </a:rPr>
              <a:t>is</a:t>
            </a:r>
            <a:r>
              <a:rPr lang="it-IT" altLang="it-IT" sz="2400" b="1" dirty="0" smtClean="0">
                <a:cs typeface="Arial" charset="0"/>
              </a:rPr>
              <a:t> </a:t>
            </a:r>
            <a:r>
              <a:rPr lang="it-IT" altLang="it-IT" sz="2400" b="1" dirty="0" err="1" smtClean="0">
                <a:cs typeface="Arial" charset="0"/>
              </a:rPr>
              <a:t>possible</a:t>
            </a:r>
            <a:r>
              <a:rPr lang="it-IT" altLang="it-IT" sz="2400" b="1" dirty="0" smtClean="0">
                <a:cs typeface="Arial" charset="0"/>
              </a:rPr>
              <a:t> </a:t>
            </a:r>
            <a:r>
              <a:rPr lang="it-IT" altLang="it-IT" sz="2400" b="1" dirty="0" err="1" smtClean="0">
                <a:cs typeface="Arial" charset="0"/>
              </a:rPr>
              <a:t>appling</a:t>
            </a:r>
            <a:r>
              <a:rPr lang="it-IT" altLang="it-IT" sz="2400" b="1" dirty="0" smtClean="0">
                <a:cs typeface="Arial" charset="0"/>
              </a:rPr>
              <a:t> the </a:t>
            </a:r>
            <a:r>
              <a:rPr lang="it-IT" altLang="it-IT" sz="2400" b="1" dirty="0" err="1" smtClean="0">
                <a:cs typeface="Arial" charset="0"/>
              </a:rPr>
              <a:t>following</a:t>
            </a:r>
            <a:r>
              <a:rPr lang="it-IT" altLang="it-IT" sz="2400" b="1" dirty="0" smtClean="0">
                <a:cs typeface="Arial" charset="0"/>
              </a:rPr>
              <a:t> </a:t>
            </a:r>
            <a:r>
              <a:rPr lang="it-IT" altLang="it-IT" sz="2400" b="1" dirty="0" err="1" smtClean="0">
                <a:cs typeface="Arial" charset="0"/>
              </a:rPr>
              <a:t>concept</a:t>
            </a:r>
            <a:r>
              <a:rPr lang="it-IT" altLang="it-IT" sz="2400" b="1" dirty="0" smtClean="0">
                <a:cs typeface="Arial" charset="0"/>
              </a:rPr>
              <a:t>: </a:t>
            </a:r>
          </a:p>
        </p:txBody>
      </p:sp>
      <p:sp>
        <p:nvSpPr>
          <p:cNvPr id="6" name="Rectangle 9"/>
          <p:cNvSpPr>
            <a:spLocks noChangeArrowheads="1"/>
          </p:cNvSpPr>
          <p:nvPr/>
        </p:nvSpPr>
        <p:spPr bwMode="auto">
          <a:xfrm>
            <a:off x="0" y="2336800"/>
            <a:ext cx="272176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pPr>
            <a:r>
              <a:rPr lang="it-IT" altLang="it-IT" sz="2400" b="1" dirty="0" err="1" smtClean="0">
                <a:cs typeface="Times New Roman" pitchFamily="18" charset="0"/>
              </a:rPr>
              <a:t>Risk</a:t>
            </a:r>
            <a:r>
              <a:rPr lang="it-IT" altLang="it-IT" sz="2400" b="1" dirty="0" smtClean="0">
                <a:cs typeface="Times New Roman" pitchFamily="18" charset="0"/>
              </a:rPr>
              <a:t> </a:t>
            </a:r>
            <a:r>
              <a:rPr lang="it-IT" altLang="it-IT" sz="2400" b="1" dirty="0" err="1" smtClean="0">
                <a:cs typeface="Times New Roman" pitchFamily="18" charset="0"/>
              </a:rPr>
              <a:t>awareness</a:t>
            </a:r>
            <a:endParaRPr lang="it-IT" altLang="it-IT" sz="2400" b="1" dirty="0">
              <a:cs typeface="Times New Roman" pitchFamily="18" charset="0"/>
            </a:endParaRPr>
          </a:p>
        </p:txBody>
      </p:sp>
      <p:sp>
        <p:nvSpPr>
          <p:cNvPr id="7" name="Rectangle 9"/>
          <p:cNvSpPr>
            <a:spLocks noChangeArrowheads="1"/>
          </p:cNvSpPr>
          <p:nvPr/>
        </p:nvSpPr>
        <p:spPr bwMode="auto">
          <a:xfrm>
            <a:off x="6504100" y="2282354"/>
            <a:ext cx="22320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pPr>
            <a:r>
              <a:rPr lang="it-IT" altLang="it-IT" sz="2400" b="1" dirty="0" err="1" smtClean="0">
                <a:cs typeface="Times New Roman" pitchFamily="18" charset="0"/>
              </a:rPr>
              <a:t>Autoprotection</a:t>
            </a:r>
            <a:endParaRPr lang="it-IT" altLang="it-IT" sz="2400" b="1" dirty="0">
              <a:cs typeface="Times New Roman" pitchFamily="18" charset="0"/>
            </a:endParaRPr>
          </a:p>
        </p:txBody>
      </p:sp>
      <p:sp>
        <p:nvSpPr>
          <p:cNvPr id="8" name="Rectangle 9"/>
          <p:cNvSpPr>
            <a:spLocks noChangeArrowheads="1"/>
          </p:cNvSpPr>
          <p:nvPr/>
        </p:nvSpPr>
        <p:spPr bwMode="auto">
          <a:xfrm>
            <a:off x="3812009" y="5960566"/>
            <a:ext cx="2160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pPr>
            <a:r>
              <a:rPr lang="it-IT" altLang="it-IT" sz="2600" b="1" dirty="0" err="1" smtClean="0">
                <a:cs typeface="Times New Roman" pitchFamily="18" charset="0"/>
              </a:rPr>
              <a:t>Resilience</a:t>
            </a:r>
            <a:endParaRPr lang="it-IT" altLang="it-IT" sz="2600" b="1" dirty="0">
              <a:cs typeface="Times New Roman" pitchFamily="18" charset="0"/>
            </a:endParaRPr>
          </a:p>
        </p:txBody>
      </p:sp>
      <p:sp>
        <p:nvSpPr>
          <p:cNvPr id="9" name="Rectangle 9"/>
          <p:cNvSpPr>
            <a:spLocks noChangeArrowheads="1"/>
          </p:cNvSpPr>
          <p:nvPr/>
        </p:nvSpPr>
        <p:spPr bwMode="auto">
          <a:xfrm>
            <a:off x="3429972" y="2263775"/>
            <a:ext cx="2305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pPr>
            <a:r>
              <a:rPr lang="it-IT" altLang="it-IT" sz="2400" b="1" dirty="0" smtClean="0">
                <a:cs typeface="Times New Roman" pitchFamily="18" charset="0"/>
              </a:rPr>
              <a:t>Self-</a:t>
            </a:r>
            <a:r>
              <a:rPr lang="it-IT" altLang="it-IT" sz="2400" b="1" dirty="0" err="1" smtClean="0">
                <a:cs typeface="Times New Roman" pitchFamily="18" charset="0"/>
              </a:rPr>
              <a:t>motivation</a:t>
            </a:r>
            <a:endParaRPr lang="it-IT" altLang="it-IT" sz="2400" b="1" dirty="0">
              <a:cs typeface="Times New Roman" pitchFamily="18" charset="0"/>
            </a:endParaRPr>
          </a:p>
        </p:txBody>
      </p:sp>
      <p:sp>
        <p:nvSpPr>
          <p:cNvPr id="10" name="Freccia a destra 9"/>
          <p:cNvSpPr/>
          <p:nvPr/>
        </p:nvSpPr>
        <p:spPr>
          <a:xfrm>
            <a:off x="2763416" y="2420938"/>
            <a:ext cx="393700" cy="2270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spcBef>
                <a:spcPct val="20000"/>
              </a:spcBef>
              <a:buFont typeface="Arial" charset="0"/>
              <a:buChar char="•"/>
              <a:defRPr/>
            </a:pPr>
            <a:endParaRPr lang="it-IT" sz="1600" b="1">
              <a:solidFill>
                <a:prstClr val="white"/>
              </a:solidFill>
            </a:endParaRPr>
          </a:p>
        </p:txBody>
      </p:sp>
      <p:sp>
        <p:nvSpPr>
          <p:cNvPr id="11" name="Freccia a destra 10"/>
          <p:cNvSpPr/>
          <p:nvPr/>
        </p:nvSpPr>
        <p:spPr>
          <a:xfrm>
            <a:off x="5971309" y="2420144"/>
            <a:ext cx="395288" cy="2270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spcBef>
                <a:spcPct val="20000"/>
              </a:spcBef>
              <a:buFont typeface="Arial" charset="0"/>
              <a:buChar char="•"/>
              <a:defRPr/>
            </a:pPr>
            <a:endParaRPr lang="it-IT" sz="1600" b="1">
              <a:solidFill>
                <a:prstClr val="white"/>
              </a:solidFill>
            </a:endParaRPr>
          </a:p>
        </p:txBody>
      </p:sp>
      <p:cxnSp>
        <p:nvCxnSpPr>
          <p:cNvPr id="12" name="Connettore 2 11"/>
          <p:cNvCxnSpPr/>
          <p:nvPr/>
        </p:nvCxnSpPr>
        <p:spPr>
          <a:xfrm>
            <a:off x="2763416" y="4869160"/>
            <a:ext cx="1304528" cy="1055638"/>
          </a:xfrm>
          <a:prstGeom prst="straightConnector1">
            <a:avLst/>
          </a:prstGeom>
          <a:ln cmpd="thickThin">
            <a:tailEnd type="arrow"/>
          </a:ln>
          <a:effectLst>
            <a:innerShdw blurRad="63500" dist="50800" dir="18900000">
              <a:prstClr val="black">
                <a:alpha val="50000"/>
              </a:prstClr>
            </a:innerShdw>
          </a:effectLst>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a:off x="5735023" y="4437112"/>
            <a:ext cx="216626" cy="1487686"/>
          </a:xfrm>
          <a:prstGeom prst="straightConnector1">
            <a:avLst/>
          </a:prstGeom>
          <a:ln cmpd="thickThin">
            <a:tailEnd type="arrow"/>
          </a:ln>
          <a:effectLst>
            <a:innerShdw blurRad="63500" dist="50800" dir="18900000">
              <a:prstClr val="black">
                <a:alpha val="50000"/>
              </a:prstClr>
            </a:innerShdw>
          </a:effectLst>
        </p:spPr>
        <p:style>
          <a:lnRef idx="2">
            <a:schemeClr val="accent1"/>
          </a:lnRef>
          <a:fillRef idx="0">
            <a:schemeClr val="accent1"/>
          </a:fillRef>
          <a:effectRef idx="1">
            <a:schemeClr val="accent1"/>
          </a:effectRef>
          <a:fontRef idx="minor">
            <a:schemeClr val="tx1"/>
          </a:fontRef>
        </p:style>
      </p:cxnSp>
      <p:sp>
        <p:nvSpPr>
          <p:cNvPr id="14"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
        <p:nvSpPr>
          <p:cNvPr id="15" name="Rectangle 7"/>
          <p:cNvSpPr>
            <a:spLocks noChangeArrowheads="1"/>
          </p:cNvSpPr>
          <p:nvPr/>
        </p:nvSpPr>
        <p:spPr bwMode="auto">
          <a:xfrm>
            <a:off x="161925" y="2793628"/>
            <a:ext cx="2601491"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just">
              <a:buFont typeface="Arial" charset="0"/>
              <a:buNone/>
            </a:pPr>
            <a:r>
              <a:rPr lang="it-IT" altLang="it-IT" sz="2000" dirty="0" err="1" smtClean="0">
                <a:cs typeface="Arial" charset="0"/>
              </a:rPr>
              <a:t>Knowing</a:t>
            </a:r>
            <a:r>
              <a:rPr lang="it-IT" altLang="it-IT" sz="2000" dirty="0" smtClean="0">
                <a:cs typeface="Arial" charset="0"/>
              </a:rPr>
              <a:t> </a:t>
            </a:r>
            <a:r>
              <a:rPr lang="it-IT" altLang="it-IT" sz="2000" dirty="0" err="1" smtClean="0">
                <a:cs typeface="Arial" charset="0"/>
              </a:rPr>
              <a:t>if</a:t>
            </a:r>
            <a:r>
              <a:rPr lang="it-IT" altLang="it-IT" sz="2000" dirty="0" smtClean="0">
                <a:cs typeface="Arial" charset="0"/>
              </a:rPr>
              <a:t> the area </a:t>
            </a:r>
            <a:r>
              <a:rPr lang="it-IT" altLang="it-IT" sz="2000" dirty="0" err="1" smtClean="0">
                <a:cs typeface="Arial" charset="0"/>
              </a:rPr>
              <a:t>where</a:t>
            </a:r>
            <a:r>
              <a:rPr lang="it-IT" altLang="it-IT" sz="2000" dirty="0" smtClean="0">
                <a:cs typeface="Arial" charset="0"/>
              </a:rPr>
              <a:t> </a:t>
            </a:r>
            <a:r>
              <a:rPr lang="it-IT" altLang="it-IT" sz="2000" dirty="0" err="1" smtClean="0">
                <a:cs typeface="Arial" charset="0"/>
              </a:rPr>
              <a:t>you</a:t>
            </a:r>
            <a:r>
              <a:rPr lang="it-IT" altLang="it-IT" sz="2000" dirty="0" smtClean="0">
                <a:cs typeface="Arial" charset="0"/>
              </a:rPr>
              <a:t> live, work or stay </a:t>
            </a:r>
            <a:r>
              <a:rPr lang="it-IT" altLang="it-IT" sz="2000" dirty="0" err="1" smtClean="0">
                <a:cs typeface="Arial" charset="0"/>
              </a:rPr>
              <a:t>is</a:t>
            </a:r>
            <a:r>
              <a:rPr lang="it-IT" altLang="it-IT" sz="2000" dirty="0" smtClean="0">
                <a:cs typeface="Arial" charset="0"/>
              </a:rPr>
              <a:t> </a:t>
            </a:r>
            <a:r>
              <a:rPr lang="it-IT" altLang="it-IT" sz="2000" dirty="0" err="1" smtClean="0">
                <a:cs typeface="Arial" charset="0"/>
              </a:rPr>
              <a:t>exposed</a:t>
            </a:r>
            <a:r>
              <a:rPr lang="it-IT" altLang="it-IT" sz="2000" dirty="0" smtClean="0">
                <a:cs typeface="Arial" charset="0"/>
              </a:rPr>
              <a:t> to </a:t>
            </a:r>
            <a:r>
              <a:rPr lang="it-IT" altLang="it-IT" sz="2000" dirty="0" err="1" smtClean="0">
                <a:cs typeface="Arial" charset="0"/>
              </a:rPr>
              <a:t>natural</a:t>
            </a:r>
            <a:r>
              <a:rPr lang="it-IT" altLang="it-IT" sz="2000" dirty="0" smtClean="0">
                <a:cs typeface="Arial" charset="0"/>
              </a:rPr>
              <a:t> </a:t>
            </a:r>
            <a:r>
              <a:rPr lang="it-IT" altLang="it-IT" sz="2000" dirty="0" err="1" smtClean="0">
                <a:cs typeface="Arial" charset="0"/>
              </a:rPr>
              <a:t>disasters</a:t>
            </a:r>
            <a:r>
              <a:rPr lang="it-IT" altLang="it-IT" sz="2000" dirty="0" smtClean="0">
                <a:cs typeface="Arial" charset="0"/>
              </a:rPr>
              <a:t> </a:t>
            </a:r>
            <a:r>
              <a:rPr lang="it-IT" altLang="it-IT" sz="2000" dirty="0" err="1" smtClean="0">
                <a:cs typeface="Arial" charset="0"/>
              </a:rPr>
              <a:t>helps</a:t>
            </a:r>
            <a:r>
              <a:rPr lang="it-IT" altLang="it-IT" sz="2000" dirty="0" smtClean="0">
                <a:cs typeface="Arial" charset="0"/>
              </a:rPr>
              <a:t> to </a:t>
            </a:r>
            <a:r>
              <a:rPr lang="it-IT" altLang="it-IT" sz="2000" dirty="0" err="1" smtClean="0">
                <a:cs typeface="Arial" charset="0"/>
              </a:rPr>
              <a:t>prevent</a:t>
            </a:r>
            <a:r>
              <a:rPr lang="it-IT" altLang="it-IT" sz="2000" dirty="0" smtClean="0">
                <a:cs typeface="Arial" charset="0"/>
              </a:rPr>
              <a:t> and </a:t>
            </a:r>
            <a:r>
              <a:rPr lang="it-IT" altLang="it-IT" sz="2000" dirty="0" err="1" smtClean="0">
                <a:cs typeface="Arial" charset="0"/>
              </a:rPr>
              <a:t>better</a:t>
            </a:r>
            <a:r>
              <a:rPr lang="it-IT" altLang="it-IT" sz="2000" dirty="0" smtClean="0">
                <a:cs typeface="Arial" charset="0"/>
              </a:rPr>
              <a:t> deal with </a:t>
            </a:r>
            <a:r>
              <a:rPr lang="it-IT" altLang="it-IT" sz="2000" dirty="0" err="1" smtClean="0">
                <a:cs typeface="Arial" charset="0"/>
              </a:rPr>
              <a:t>emergency</a:t>
            </a:r>
            <a:r>
              <a:rPr lang="it-IT" altLang="it-IT" sz="2000" dirty="0" smtClean="0">
                <a:cs typeface="Arial" charset="0"/>
              </a:rPr>
              <a:t> </a:t>
            </a:r>
            <a:r>
              <a:rPr lang="it-IT" altLang="it-IT" sz="2000" dirty="0" err="1" smtClean="0">
                <a:cs typeface="Arial" charset="0"/>
              </a:rPr>
              <a:t>situations</a:t>
            </a:r>
            <a:r>
              <a:rPr lang="it-IT" altLang="it-IT" sz="2000" dirty="0" smtClean="0">
                <a:cs typeface="Arial" charset="0"/>
              </a:rPr>
              <a:t>.</a:t>
            </a:r>
          </a:p>
        </p:txBody>
      </p:sp>
      <p:sp>
        <p:nvSpPr>
          <p:cNvPr id="16" name="Rectangle 7"/>
          <p:cNvSpPr>
            <a:spLocks noChangeArrowheads="1"/>
          </p:cNvSpPr>
          <p:nvPr/>
        </p:nvSpPr>
        <p:spPr bwMode="auto">
          <a:xfrm>
            <a:off x="3298850" y="2777654"/>
            <a:ext cx="5305598" cy="187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just">
              <a:buNone/>
            </a:pPr>
            <a:r>
              <a:rPr lang="en-US" sz="2000" dirty="0">
                <a:cs typeface="Arial" charset="0"/>
              </a:rPr>
              <a:t>Identify the tools that the Municipality and the Region use to send </a:t>
            </a:r>
            <a:r>
              <a:rPr lang="en-US" sz="2000" dirty="0" smtClean="0">
                <a:cs typeface="Arial" charset="0"/>
              </a:rPr>
              <a:t>out the </a:t>
            </a:r>
            <a:r>
              <a:rPr lang="en-US" sz="2000" dirty="0">
                <a:cs typeface="Arial" charset="0"/>
              </a:rPr>
              <a:t>alert and stay constantly informed</a:t>
            </a:r>
            <a:endParaRPr lang="it-IT" altLang="it-IT" sz="2000" dirty="0">
              <a:cs typeface="Arial" charset="0"/>
            </a:endParaRPr>
          </a:p>
        </p:txBody>
      </p:sp>
    </p:spTree>
    <p:extLst>
      <p:ext uri="{BB962C8B-B14F-4D97-AF65-F5344CB8AC3E}">
        <p14:creationId xmlns:p14="http://schemas.microsoft.com/office/powerpoint/2010/main" val="7735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55776" y="1068658"/>
            <a:ext cx="6439641" cy="3693319"/>
          </a:xfrm>
          <a:prstGeom prst="rect">
            <a:avLst/>
          </a:prstGeom>
        </p:spPr>
        <p:txBody>
          <a:bodyPr wrap="square">
            <a:spAutoFit/>
          </a:bodyPr>
          <a:lstStyle/>
          <a:p>
            <a:pPr algn="just"/>
            <a:r>
              <a:rPr lang="en-US" dirty="0"/>
              <a:t>Italy has a high exposure to natural risks: earthquakes, floods, landslides, volcanic eruptions, fires. Natural hazards which add up to those related to human activities, which contribute to making our fragile territory. Risk prediction and prevention, relief to the affected populations, contrast and overcoming the emergency and risk mitigation are the civil protection activities identified by the Law no. 225/92, which established the National Service. Protection of people and safeguard of the territory are the main objectives of these </a:t>
            </a:r>
            <a:r>
              <a:rPr lang="en-US" dirty="0" smtClean="0"/>
              <a:t>activities. </a:t>
            </a:r>
            <a:r>
              <a:rPr lang="en-US" dirty="0"/>
              <a:t>Prediction activities- carried out with the participation of relevant scientific and technical subjects - aim to assess risk scenarios and, when possible, to give notice, monitor and supervise events and risk levels expected.</a:t>
            </a:r>
          </a:p>
          <a:p>
            <a:pPr algn="just"/>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343" y="4742958"/>
            <a:ext cx="1868883" cy="153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85" y="2138373"/>
            <a:ext cx="1883258" cy="130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84" y="3443203"/>
            <a:ext cx="1883259" cy="130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ccs.infospace.com/ClickHandler.ashx?ld=20150518&amp;app=1&amp;c=softonicy.yoc&amp;s=softonicy&amp;rc=softonicy&amp;dc=&amp;euip=87.1.88.169&amp;pvaid=c4ffa64e79444ec0bfa4b2ffa43b6c82&amp;dt=Desktop&amp;fct.uid=c4da64222a8b4126b008e7b90267c56f&amp;en=Og3mP0AcDLlnFvni5OcngIF3m0LkJ1XrrxVrOTRyafwwaYLoH1zErg%3d%3d&amp;du=http%3a%2f%2fwww.centrometeoitaliano.it%2fwp-content%2fuploads%2f2014%2f03%2feruzione-vesuvio-1944.jpg&amp;ru=http%3a%2f%2fwww.centrometeoitaliano.it%2fwp-content%2fuploads%2f2014%2f03%2feruzione-vesuvio-1944.jpg&amp;ap=6&amp;coi=772&amp;cop=main-title&amp;npp=6&amp;p=0&amp;pp=0&amp;ep=6&amp;mid=9&amp;hash=0ED5E89433E7D34263110AE3D073BB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5" y="4742958"/>
            <a:ext cx="1883258" cy="1529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830572"/>
            <a:ext cx="1882204" cy="132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7083" y="4742958"/>
            <a:ext cx="1853960" cy="1518679"/>
          </a:xfrm>
          <a:prstGeom prst="rect">
            <a:avLst/>
          </a:prstGeom>
        </p:spPr>
      </p:pic>
      <p:sp>
        <p:nvSpPr>
          <p:cNvPr id="10"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
        <p:nvSpPr>
          <p:cNvPr id="11" name="Titolo 1"/>
          <p:cNvSpPr txBox="1">
            <a:spLocks/>
          </p:cNvSpPr>
          <p:nvPr/>
        </p:nvSpPr>
        <p:spPr>
          <a:xfrm>
            <a:off x="467544" y="370458"/>
            <a:ext cx="8215313"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500" b="1" dirty="0" smtClean="0">
                <a:latin typeface="Arial Narrow" pitchFamily="34" charset="0"/>
              </a:rPr>
              <a:t>Natural </a:t>
            </a:r>
            <a:r>
              <a:rPr lang="it-IT" altLang="it-IT" sz="3500" b="1" dirty="0" err="1">
                <a:latin typeface="Arial Narrow" pitchFamily="34" charset="0"/>
              </a:rPr>
              <a:t>r</a:t>
            </a:r>
            <a:r>
              <a:rPr lang="it-IT" altLang="it-IT" sz="3500" b="1" dirty="0" err="1" smtClean="0">
                <a:latin typeface="Arial Narrow" pitchFamily="34" charset="0"/>
              </a:rPr>
              <a:t>isks</a:t>
            </a:r>
            <a:r>
              <a:rPr lang="it-IT" altLang="it-IT" sz="3500" b="1" dirty="0" smtClean="0">
                <a:latin typeface="Arial Narrow" pitchFamily="34" charset="0"/>
              </a:rPr>
              <a:t> in </a:t>
            </a:r>
            <a:r>
              <a:rPr lang="it-IT" altLang="it-IT" sz="3500" b="1" dirty="0" err="1" smtClean="0">
                <a:latin typeface="Arial Narrow" pitchFamily="34" charset="0"/>
              </a:rPr>
              <a:t>Italy</a:t>
            </a:r>
            <a:endParaRPr lang="it-IT" altLang="it-IT" sz="3500" b="1" dirty="0" smtClean="0">
              <a:latin typeface="Arial Narrow" pitchFamily="34" charset="0"/>
            </a:endParaRPr>
          </a:p>
        </p:txBody>
      </p:sp>
    </p:spTree>
    <p:extLst>
      <p:ext uri="{BB962C8B-B14F-4D97-AF65-F5344CB8AC3E}">
        <p14:creationId xmlns:p14="http://schemas.microsoft.com/office/powerpoint/2010/main" val="251538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832" y="1052736"/>
            <a:ext cx="8854528" cy="923330"/>
          </a:xfrm>
          <a:prstGeom prst="rect">
            <a:avLst/>
          </a:prstGeom>
        </p:spPr>
        <p:txBody>
          <a:bodyPr wrap="square">
            <a:spAutoFit/>
          </a:bodyPr>
          <a:lstStyle/>
          <a:p>
            <a:pPr algn="just"/>
            <a:r>
              <a:rPr lang="en-US" dirty="0"/>
              <a:t>Early warning, planning, training, dissemination of </a:t>
            </a:r>
            <a:r>
              <a:rPr lang="en-US" dirty="0" smtClean="0"/>
              <a:t>knowledge, </a:t>
            </a:r>
            <a:r>
              <a:rPr lang="en-US" dirty="0"/>
              <a:t>information to the population, drills, and application of technical regulations are the main instruments </a:t>
            </a:r>
            <a:r>
              <a:rPr lang="en-US" dirty="0" smtClean="0"/>
              <a:t>for </a:t>
            </a:r>
            <a:r>
              <a:rPr lang="en-US" dirty="0"/>
              <a:t>the prevention of territorial risks and are intended to prevent or limit damage in the event of an emergency.</a:t>
            </a:r>
            <a:endParaRPr lang="it-IT" dirty="0"/>
          </a:p>
        </p:txBody>
      </p:sp>
      <p:pic>
        <p:nvPicPr>
          <p:cNvPr id="3" name="Immagine 2"/>
          <p:cNvPicPr/>
          <p:nvPr/>
        </p:nvPicPr>
        <p:blipFill>
          <a:blip r:embed="rId3"/>
          <a:stretch>
            <a:fillRect/>
          </a:stretch>
        </p:blipFill>
        <p:spPr>
          <a:xfrm>
            <a:off x="222300" y="2060848"/>
            <a:ext cx="2805856" cy="2952328"/>
          </a:xfrm>
          <a:prstGeom prst="rect">
            <a:avLst/>
          </a:prstGeom>
        </p:spPr>
      </p:pic>
      <p:sp>
        <p:nvSpPr>
          <p:cNvPr id="4"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60" y="5445224"/>
            <a:ext cx="43815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3061940" y="2457353"/>
            <a:ext cx="5893420" cy="1477328"/>
          </a:xfrm>
          <a:prstGeom prst="rect">
            <a:avLst/>
          </a:prstGeom>
        </p:spPr>
        <p:txBody>
          <a:bodyPr wrap="square">
            <a:spAutoFit/>
          </a:bodyPr>
          <a:lstStyle/>
          <a:p>
            <a:pPr algn="just"/>
            <a:r>
              <a:rPr lang="en-US" dirty="0" smtClean="0"/>
              <a:t>It is </a:t>
            </a:r>
            <a:r>
              <a:rPr lang="en-US" dirty="0"/>
              <a:t>a national communication campaign on best practices of civil protection. </a:t>
            </a:r>
            <a:r>
              <a:rPr lang="en-US" dirty="0" smtClean="0"/>
              <a:t>It highlights that the </a:t>
            </a:r>
            <a:r>
              <a:rPr lang="en-US" dirty="0"/>
              <a:t>individual exposition to such risks can be considerably reduced through the knowledge of the problem, the awareness of the possible consequences and the adoption of a few simple expedients. </a:t>
            </a:r>
            <a:endParaRPr lang="it-IT" dirty="0"/>
          </a:p>
        </p:txBody>
      </p:sp>
      <p:sp>
        <p:nvSpPr>
          <p:cNvPr id="7" name="Titolo 1"/>
          <p:cNvSpPr txBox="1">
            <a:spLocks/>
          </p:cNvSpPr>
          <p:nvPr/>
        </p:nvSpPr>
        <p:spPr>
          <a:xfrm>
            <a:off x="496143" y="406004"/>
            <a:ext cx="8215313"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500" b="1" dirty="0" err="1" smtClean="0">
                <a:latin typeface="Arial Narrow" pitchFamily="34" charset="0"/>
              </a:rPr>
              <a:t>Communication</a:t>
            </a:r>
            <a:r>
              <a:rPr lang="it-IT" altLang="it-IT" sz="3500" b="1" dirty="0" smtClean="0">
                <a:latin typeface="Arial Narrow" pitchFamily="34" charset="0"/>
              </a:rPr>
              <a:t> </a:t>
            </a:r>
            <a:r>
              <a:rPr lang="it-IT" altLang="it-IT" sz="3500" b="1" dirty="0" err="1" smtClean="0">
                <a:latin typeface="Arial Narrow" pitchFamily="34" charset="0"/>
              </a:rPr>
              <a:t>campaign</a:t>
            </a:r>
            <a:endParaRPr lang="it-IT" altLang="it-IT" sz="3500" b="1" dirty="0" smtClean="0">
              <a:latin typeface="Arial Narrow" pitchFamily="34" charset="0"/>
            </a:endParaRPr>
          </a:p>
        </p:txBody>
      </p:sp>
      <p:sp>
        <p:nvSpPr>
          <p:cNvPr id="8" name="Rettangolo 7"/>
          <p:cNvSpPr/>
          <p:nvPr/>
        </p:nvSpPr>
        <p:spPr>
          <a:xfrm>
            <a:off x="4650540" y="5419412"/>
            <a:ext cx="4032448" cy="1200329"/>
          </a:xfrm>
          <a:prstGeom prst="rect">
            <a:avLst/>
          </a:prstGeom>
        </p:spPr>
        <p:txBody>
          <a:bodyPr wrap="square">
            <a:spAutoFit/>
          </a:bodyPr>
          <a:lstStyle/>
          <a:p>
            <a:pPr algn="just"/>
            <a:r>
              <a:rPr lang="en-US" dirty="0"/>
              <a:t>The </a:t>
            </a:r>
            <a:r>
              <a:rPr lang="en-US" dirty="0" smtClean="0"/>
              <a:t> EDURISK  project  aims  to  educational  tools  and  activities  dealing  with  the  topic of  seismic  and  volcanic  risk  for  Italian  schools. </a:t>
            </a:r>
            <a:endParaRPr lang="it-IT" dirty="0"/>
          </a:p>
        </p:txBody>
      </p:sp>
      <p:sp>
        <p:nvSpPr>
          <p:cNvPr id="9" name="Rettangolo 8"/>
          <p:cNvSpPr/>
          <p:nvPr/>
        </p:nvSpPr>
        <p:spPr>
          <a:xfrm>
            <a:off x="222300" y="6256717"/>
            <a:ext cx="1792350" cy="369332"/>
          </a:xfrm>
          <a:prstGeom prst="rect">
            <a:avLst/>
          </a:prstGeom>
        </p:spPr>
        <p:txBody>
          <a:bodyPr wrap="none">
            <a:spAutoFit/>
          </a:bodyPr>
          <a:lstStyle/>
          <a:p>
            <a:r>
              <a:rPr lang="it-IT" dirty="0"/>
              <a:t>(</a:t>
            </a:r>
            <a:r>
              <a:rPr lang="it-IT" dirty="0">
                <a:hlinkClick r:id="rId5"/>
              </a:rPr>
              <a:t>www.edurisk.it</a:t>
            </a:r>
            <a:r>
              <a:rPr lang="it-IT" dirty="0"/>
              <a:t>) </a:t>
            </a:r>
          </a:p>
        </p:txBody>
      </p:sp>
      <p:sp>
        <p:nvSpPr>
          <p:cNvPr id="10" name="Rettangolo 9"/>
          <p:cNvSpPr/>
          <p:nvPr/>
        </p:nvSpPr>
        <p:spPr>
          <a:xfrm>
            <a:off x="3046645" y="4643844"/>
            <a:ext cx="3939476" cy="369332"/>
          </a:xfrm>
          <a:prstGeom prst="rect">
            <a:avLst/>
          </a:prstGeom>
        </p:spPr>
        <p:txBody>
          <a:bodyPr wrap="none">
            <a:spAutoFit/>
          </a:bodyPr>
          <a:lstStyle/>
          <a:p>
            <a:r>
              <a:rPr lang="it-IT" dirty="0" smtClean="0"/>
              <a:t>(</a:t>
            </a:r>
            <a:r>
              <a:rPr lang="it-IT" dirty="0"/>
              <a:t>http://iononrischio.protezionecivile.it</a:t>
            </a:r>
            <a:r>
              <a:rPr lang="it-IT" dirty="0" smtClean="0"/>
              <a:t>/)</a:t>
            </a:r>
            <a:endParaRPr lang="it-IT" dirty="0"/>
          </a:p>
        </p:txBody>
      </p:sp>
    </p:spTree>
    <p:extLst>
      <p:ext uri="{BB962C8B-B14F-4D97-AF65-F5344CB8AC3E}">
        <p14:creationId xmlns:p14="http://schemas.microsoft.com/office/powerpoint/2010/main" val="158692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447203" y="382352"/>
            <a:ext cx="8215313" cy="720080"/>
          </a:xfrm>
        </p:spPr>
        <p:txBody>
          <a:bodyPr>
            <a:normAutofit/>
          </a:bodyPr>
          <a:lstStyle/>
          <a:p>
            <a:pPr eaLnBrk="1" hangingPunct="1"/>
            <a:r>
              <a:rPr lang="it-IT" altLang="it-IT" sz="3500" b="1" dirty="0" smtClean="0">
                <a:latin typeface="Arial Narrow" pitchFamily="34" charset="0"/>
              </a:rPr>
              <a:t>How an Emergency Plan (EP) </a:t>
            </a:r>
            <a:r>
              <a:rPr lang="it-IT" altLang="it-IT" sz="3500" b="1" dirty="0" err="1" smtClean="0">
                <a:latin typeface="Arial Narrow" pitchFamily="34" charset="0"/>
              </a:rPr>
              <a:t>is</a:t>
            </a:r>
            <a:r>
              <a:rPr lang="it-IT" altLang="it-IT" sz="3500" b="1" dirty="0" smtClean="0">
                <a:latin typeface="Arial Narrow" pitchFamily="34" charset="0"/>
              </a:rPr>
              <a:t> made</a:t>
            </a:r>
          </a:p>
        </p:txBody>
      </p:sp>
      <p:sp>
        <p:nvSpPr>
          <p:cNvPr id="5" name="Sottotitolo 2"/>
          <p:cNvSpPr>
            <a:spLocks noGrp="1"/>
          </p:cNvSpPr>
          <p:nvPr>
            <p:ph type="subTitle" idx="1"/>
          </p:nvPr>
        </p:nvSpPr>
        <p:spPr>
          <a:xfrm>
            <a:off x="383592" y="2060848"/>
            <a:ext cx="8583252" cy="701556"/>
          </a:xfrm>
        </p:spPr>
        <p:txBody>
          <a:bodyPr>
            <a:normAutofit fontScale="85000" lnSpcReduction="20000"/>
          </a:bodyPr>
          <a:lstStyle/>
          <a:p>
            <a:endParaRPr lang="it-IT" altLang="it-IT" sz="2500" dirty="0" smtClean="0">
              <a:solidFill>
                <a:schemeClr val="tx1"/>
              </a:solidFill>
              <a:latin typeface="Arial Narrow" pitchFamily="34" charset="0"/>
            </a:endParaRPr>
          </a:p>
          <a:p>
            <a:pPr algn="l"/>
            <a:r>
              <a:rPr lang="it-IT" altLang="it-IT" sz="2500" b="1" dirty="0" smtClean="0">
                <a:solidFill>
                  <a:schemeClr val="accent6">
                    <a:lumMod val="75000"/>
                  </a:schemeClr>
                </a:solidFill>
                <a:latin typeface="Arial Narrow" pitchFamily="34" charset="0"/>
              </a:rPr>
              <a:t>General part                        </a:t>
            </a:r>
            <a:r>
              <a:rPr lang="it-IT" altLang="it-IT" sz="2500" b="1" dirty="0" smtClean="0">
                <a:solidFill>
                  <a:srgbClr val="00B050"/>
                </a:solidFill>
                <a:latin typeface="Arial Narrow" pitchFamily="34" charset="0"/>
              </a:rPr>
              <a:t>Lines of planning                         </a:t>
            </a:r>
            <a:r>
              <a:rPr lang="it-IT" altLang="it-IT" sz="2500" b="1" dirty="0" err="1" smtClean="0">
                <a:solidFill>
                  <a:srgbClr val="0070C0"/>
                </a:solidFill>
                <a:latin typeface="Arial Narrow" pitchFamily="34" charset="0"/>
              </a:rPr>
              <a:t>Intervention</a:t>
            </a:r>
            <a:r>
              <a:rPr lang="it-IT" altLang="it-IT" sz="2500" b="1" dirty="0" smtClean="0">
                <a:solidFill>
                  <a:srgbClr val="0070C0"/>
                </a:solidFill>
                <a:latin typeface="Arial Narrow" pitchFamily="34" charset="0"/>
              </a:rPr>
              <a:t> model </a:t>
            </a:r>
          </a:p>
        </p:txBody>
      </p:sp>
      <p:sp>
        <p:nvSpPr>
          <p:cNvPr id="6"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
        <p:nvSpPr>
          <p:cNvPr id="2" name="Rettangolo 1"/>
          <p:cNvSpPr/>
          <p:nvPr/>
        </p:nvSpPr>
        <p:spPr>
          <a:xfrm>
            <a:off x="202940" y="2682786"/>
            <a:ext cx="2064804" cy="1477328"/>
          </a:xfrm>
          <a:prstGeom prst="rect">
            <a:avLst/>
          </a:prstGeom>
        </p:spPr>
        <p:txBody>
          <a:bodyPr wrap="square">
            <a:spAutoFit/>
          </a:bodyPr>
          <a:lstStyle/>
          <a:p>
            <a:pPr algn="just"/>
            <a:r>
              <a:rPr lang="en-US" b="1" dirty="0" smtClean="0"/>
              <a:t>It </a:t>
            </a:r>
            <a:r>
              <a:rPr lang="en-US" b="1" dirty="0"/>
              <a:t>includes all the information on the features and on the structure of the territory.</a:t>
            </a:r>
          </a:p>
        </p:txBody>
      </p:sp>
      <p:sp>
        <p:nvSpPr>
          <p:cNvPr id="3" name="Rettangolo 2"/>
          <p:cNvSpPr/>
          <p:nvPr/>
        </p:nvSpPr>
        <p:spPr>
          <a:xfrm>
            <a:off x="2569592" y="2682786"/>
            <a:ext cx="3150096" cy="1754326"/>
          </a:xfrm>
          <a:prstGeom prst="rect">
            <a:avLst/>
          </a:prstGeom>
        </p:spPr>
        <p:txBody>
          <a:bodyPr wrap="square">
            <a:spAutoFit/>
          </a:bodyPr>
          <a:lstStyle/>
          <a:p>
            <a:pPr algn="just"/>
            <a:r>
              <a:rPr lang="en-US" b="1" dirty="0" smtClean="0"/>
              <a:t>They </a:t>
            </a:r>
            <a:r>
              <a:rPr lang="en-US" b="1" dirty="0"/>
              <a:t>establish the objectives to achieve in order to provide a suitable civil protection response to any emergency situation, and the skills of the various operators.</a:t>
            </a:r>
          </a:p>
        </p:txBody>
      </p:sp>
      <p:sp>
        <p:nvSpPr>
          <p:cNvPr id="7" name="Rettangolo 6"/>
          <p:cNvSpPr/>
          <p:nvPr/>
        </p:nvSpPr>
        <p:spPr>
          <a:xfrm>
            <a:off x="5950520" y="2682786"/>
            <a:ext cx="3078088" cy="2308324"/>
          </a:xfrm>
          <a:prstGeom prst="rect">
            <a:avLst/>
          </a:prstGeom>
        </p:spPr>
        <p:txBody>
          <a:bodyPr wrap="square">
            <a:spAutoFit/>
          </a:bodyPr>
          <a:lstStyle/>
          <a:p>
            <a:pPr algn="just"/>
            <a:r>
              <a:rPr lang="en-US" b="1" dirty="0" smtClean="0"/>
              <a:t>Assigns </a:t>
            </a:r>
            <a:r>
              <a:rPr lang="en-US" b="1" dirty="0"/>
              <a:t>the decision making responsibilities to the various levels of command and control, uses the resources in a rational manner, defines a communication system which allows a constant exchange of information.</a:t>
            </a:r>
            <a:endParaRPr lang="it-IT" b="1" dirty="0"/>
          </a:p>
        </p:txBody>
      </p:sp>
      <p:sp>
        <p:nvSpPr>
          <p:cNvPr id="8" name="Sottotitolo 2"/>
          <p:cNvSpPr txBox="1">
            <a:spLocks/>
          </p:cNvSpPr>
          <p:nvPr/>
        </p:nvSpPr>
        <p:spPr>
          <a:xfrm>
            <a:off x="-68188" y="5462148"/>
            <a:ext cx="3456384" cy="79208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altLang="it-IT" sz="2500" dirty="0" smtClean="0">
              <a:solidFill>
                <a:schemeClr val="tx1"/>
              </a:solidFill>
              <a:latin typeface="Arial Narrow" pitchFamily="34" charset="0"/>
            </a:endParaRPr>
          </a:p>
          <a:p>
            <a:r>
              <a:rPr lang="it-IT" altLang="it-IT" sz="9600" b="1" dirty="0" smtClean="0">
                <a:solidFill>
                  <a:srgbClr val="FF0000"/>
                </a:solidFill>
                <a:latin typeface="Arial Narrow" pitchFamily="34" charset="0"/>
              </a:rPr>
              <a:t>Information and Training</a:t>
            </a:r>
          </a:p>
        </p:txBody>
      </p:sp>
      <p:sp>
        <p:nvSpPr>
          <p:cNvPr id="10" name="Rettangolo 9"/>
          <p:cNvSpPr/>
          <p:nvPr/>
        </p:nvSpPr>
        <p:spPr>
          <a:xfrm>
            <a:off x="3224460" y="5050800"/>
            <a:ext cx="5737212" cy="1754326"/>
          </a:xfrm>
          <a:prstGeom prst="rect">
            <a:avLst/>
          </a:prstGeom>
        </p:spPr>
        <p:txBody>
          <a:bodyPr wrap="square">
            <a:spAutoFit/>
          </a:bodyPr>
          <a:lstStyle/>
          <a:p>
            <a:pPr algn="just"/>
            <a:r>
              <a:rPr lang="en-US" b="1" dirty="0" smtClean="0"/>
              <a:t> - What is a natural disaster?</a:t>
            </a:r>
          </a:p>
          <a:p>
            <a:pPr algn="just"/>
            <a:r>
              <a:rPr lang="en-US" b="1" dirty="0"/>
              <a:t> </a:t>
            </a:r>
            <a:r>
              <a:rPr lang="en-US" b="1" dirty="0" smtClean="0"/>
              <a:t>- How do we know which areas are at risk?</a:t>
            </a:r>
          </a:p>
          <a:p>
            <a:pPr algn="just"/>
            <a:r>
              <a:rPr lang="en-US" b="1" dirty="0"/>
              <a:t> </a:t>
            </a:r>
            <a:r>
              <a:rPr lang="en-US" b="1" dirty="0" smtClean="0"/>
              <a:t>- Can natural disaster be expected?</a:t>
            </a:r>
          </a:p>
          <a:p>
            <a:pPr algn="just"/>
            <a:r>
              <a:rPr lang="en-US" b="1" dirty="0"/>
              <a:t> </a:t>
            </a:r>
            <a:r>
              <a:rPr lang="en-US" b="1" dirty="0" smtClean="0"/>
              <a:t>- What can be done to reduce the risk of natural disaster?</a:t>
            </a:r>
          </a:p>
          <a:p>
            <a:pPr algn="just"/>
            <a:r>
              <a:rPr lang="en-US" b="1" dirty="0"/>
              <a:t> </a:t>
            </a:r>
            <a:r>
              <a:rPr lang="en-US" b="1" dirty="0" smtClean="0"/>
              <a:t>- What do you need to know?</a:t>
            </a:r>
          </a:p>
          <a:p>
            <a:pPr algn="just"/>
            <a:r>
              <a:rPr lang="en-US" b="1" dirty="0"/>
              <a:t> </a:t>
            </a:r>
            <a:r>
              <a:rPr lang="en-US" b="1" dirty="0" smtClean="0"/>
              <a:t>- What do you need to do?</a:t>
            </a:r>
          </a:p>
        </p:txBody>
      </p:sp>
      <p:sp>
        <p:nvSpPr>
          <p:cNvPr id="11" name="Rettangolo 10"/>
          <p:cNvSpPr/>
          <p:nvPr/>
        </p:nvSpPr>
        <p:spPr>
          <a:xfrm>
            <a:off x="227348" y="1154361"/>
            <a:ext cx="8679432" cy="923330"/>
          </a:xfrm>
          <a:prstGeom prst="rect">
            <a:avLst/>
          </a:prstGeom>
        </p:spPr>
        <p:txBody>
          <a:bodyPr wrap="square">
            <a:spAutoFit/>
          </a:bodyPr>
          <a:lstStyle/>
          <a:p>
            <a:pPr algn="just"/>
            <a:r>
              <a:rPr lang="en-US" dirty="0"/>
              <a:t>The emergency plan is an essential tool for the prevention of </a:t>
            </a:r>
            <a:r>
              <a:rPr lang="en-US" dirty="0" smtClean="0"/>
              <a:t>risks. Disaster </a:t>
            </a:r>
            <a:r>
              <a:rPr lang="en-US" dirty="0"/>
              <a:t>management is the series of intervention operative procedures to cope with any expected calamity in a particular territory</a:t>
            </a:r>
            <a:r>
              <a:rPr lang="en-US" dirty="0" smtClean="0"/>
              <a:t>. </a:t>
            </a:r>
            <a:endParaRPr lang="it-IT" dirty="0"/>
          </a:p>
        </p:txBody>
      </p:sp>
    </p:spTree>
    <p:extLst>
      <p:ext uri="{BB962C8B-B14F-4D97-AF65-F5344CB8AC3E}">
        <p14:creationId xmlns:p14="http://schemas.microsoft.com/office/powerpoint/2010/main" val="110777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246542" y="609532"/>
            <a:ext cx="5189554" cy="3529965"/>
            <a:chOff x="0" y="0"/>
            <a:chExt cx="6241312" cy="3530009"/>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64466" cy="3530009"/>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270" y="510363"/>
              <a:ext cx="4455042" cy="701749"/>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239" y="1916832"/>
            <a:ext cx="6458360" cy="460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olo 1"/>
          <p:cNvSpPr txBox="1">
            <a:spLocks/>
          </p:cNvSpPr>
          <p:nvPr/>
        </p:nvSpPr>
        <p:spPr>
          <a:xfrm>
            <a:off x="467543" y="191176"/>
            <a:ext cx="8215313"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500" b="1" dirty="0" err="1" smtClean="0">
                <a:latin typeface="Arial Narrow" pitchFamily="34" charset="0"/>
              </a:rPr>
              <a:t>Regions</a:t>
            </a:r>
            <a:r>
              <a:rPr lang="it-IT" altLang="it-IT" sz="3500" b="1" dirty="0" smtClean="0">
                <a:latin typeface="Arial Narrow" pitchFamily="34" charset="0"/>
              </a:rPr>
              <a:t>/ </a:t>
            </a:r>
            <a:r>
              <a:rPr lang="it-IT" altLang="it-IT" sz="3500" b="1" dirty="0" err="1" smtClean="0">
                <a:latin typeface="Arial Narrow" pitchFamily="34" charset="0"/>
              </a:rPr>
              <a:t>Autonomous</a:t>
            </a:r>
            <a:r>
              <a:rPr lang="it-IT" altLang="it-IT" sz="3500" b="1" dirty="0" smtClean="0">
                <a:latin typeface="Arial Narrow" pitchFamily="34" charset="0"/>
              </a:rPr>
              <a:t> </a:t>
            </a:r>
            <a:r>
              <a:rPr lang="it-IT" altLang="it-IT" sz="3500" b="1" dirty="0" err="1" smtClean="0">
                <a:latin typeface="Arial Narrow" pitchFamily="34" charset="0"/>
              </a:rPr>
              <a:t>Provinces</a:t>
            </a:r>
            <a:r>
              <a:rPr lang="it-IT" altLang="it-IT" sz="3500" b="1" dirty="0" smtClean="0">
                <a:latin typeface="Arial Narrow" pitchFamily="34" charset="0"/>
              </a:rPr>
              <a:t> with EP</a:t>
            </a:r>
          </a:p>
        </p:txBody>
      </p:sp>
      <p:sp>
        <p:nvSpPr>
          <p:cNvPr id="9"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Tree>
    <p:extLst>
      <p:ext uri="{BB962C8B-B14F-4D97-AF65-F5344CB8AC3E}">
        <p14:creationId xmlns:p14="http://schemas.microsoft.com/office/powerpoint/2010/main" val="122327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67544" y="0"/>
            <a:ext cx="8215313" cy="1112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500" b="1" dirty="0" smtClean="0">
                <a:latin typeface="Arial Narrow" pitchFamily="34" charset="0"/>
              </a:rPr>
              <a:t>Parco Nazionale delle Cinque Terre</a:t>
            </a:r>
            <a:endParaRPr lang="it-IT" altLang="it-IT" sz="3500" b="1" dirty="0">
              <a:latin typeface="Arial Narrow"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229470"/>
            <a:ext cx="6350099" cy="401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ottotitolo 2"/>
          <p:cNvSpPr txBox="1">
            <a:spLocks/>
          </p:cNvSpPr>
          <p:nvPr/>
        </p:nvSpPr>
        <p:spPr>
          <a:xfrm>
            <a:off x="459926" y="5286396"/>
            <a:ext cx="8366323" cy="9509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altLang="it-IT" sz="2500" dirty="0" smtClean="0">
                <a:solidFill>
                  <a:srgbClr val="FF0000"/>
                </a:solidFill>
                <a:latin typeface="Arial Narrow" pitchFamily="34" charset="0"/>
              </a:rPr>
              <a:t>    </a:t>
            </a:r>
            <a:r>
              <a:rPr lang="it-IT" altLang="it-IT" sz="2500" dirty="0" err="1" smtClean="0">
                <a:latin typeface="Arial Narrow" pitchFamily="34" charset="0"/>
              </a:rPr>
              <a:t>Protected</a:t>
            </a:r>
            <a:r>
              <a:rPr lang="it-IT" altLang="it-IT" sz="2500" dirty="0" smtClean="0">
                <a:latin typeface="Arial Narrow" pitchFamily="34" charset="0"/>
              </a:rPr>
              <a:t> Area (</a:t>
            </a:r>
            <a:r>
              <a:rPr lang="it-IT" altLang="it-IT" sz="2500" dirty="0" err="1" smtClean="0">
                <a:latin typeface="Arial Narrow" pitchFamily="34" charset="0"/>
              </a:rPr>
              <a:t>about</a:t>
            </a:r>
            <a:r>
              <a:rPr lang="it-IT" altLang="it-IT" sz="2500" dirty="0" smtClean="0">
                <a:latin typeface="Arial Narrow" pitchFamily="34" charset="0"/>
              </a:rPr>
              <a:t> 4000 ha</a:t>
            </a:r>
            <a:r>
              <a:rPr lang="it-IT" altLang="it-IT" sz="2500" dirty="0">
                <a:latin typeface="Arial Narrow" pitchFamily="34" charset="0"/>
              </a:rPr>
              <a:t>) </a:t>
            </a:r>
            <a:r>
              <a:rPr lang="it-IT" altLang="it-IT" sz="2500" dirty="0" smtClean="0">
                <a:latin typeface="Arial Narrow" pitchFamily="34" charset="0"/>
              </a:rPr>
              <a:t>                        5 </a:t>
            </a:r>
            <a:r>
              <a:rPr lang="it-IT" altLang="it-IT" sz="2500" dirty="0" err="1">
                <a:latin typeface="Arial Narrow" pitchFamily="34" charset="0"/>
              </a:rPr>
              <a:t>Municipalities</a:t>
            </a:r>
            <a:endParaRPr lang="it-IT" altLang="it-IT" sz="2500" dirty="0" smtClean="0">
              <a:latin typeface="Arial Narrow" pitchFamily="34" charset="0"/>
            </a:endParaRPr>
          </a:p>
          <a:p>
            <a:pPr marL="0" indent="0">
              <a:buNone/>
            </a:pPr>
            <a:r>
              <a:rPr lang="it-IT" altLang="it-IT" sz="2500" dirty="0" smtClean="0">
                <a:latin typeface="Arial Narrow" pitchFamily="34" charset="0"/>
              </a:rPr>
              <a:t>    7 </a:t>
            </a:r>
            <a:r>
              <a:rPr lang="it-IT" altLang="it-IT" sz="2500" dirty="0" err="1" smtClean="0">
                <a:latin typeface="Arial Narrow" pitchFamily="34" charset="0"/>
              </a:rPr>
              <a:t>Railway</a:t>
            </a:r>
            <a:r>
              <a:rPr lang="it-IT" altLang="it-IT" sz="2500" dirty="0" smtClean="0">
                <a:latin typeface="Arial Narrow" pitchFamily="34" charset="0"/>
              </a:rPr>
              <a:t> </a:t>
            </a:r>
            <a:r>
              <a:rPr lang="it-IT" altLang="it-IT" sz="2500" dirty="0" err="1" smtClean="0">
                <a:latin typeface="Arial Narrow" pitchFamily="34" charset="0"/>
              </a:rPr>
              <a:t>stations</a:t>
            </a:r>
            <a:r>
              <a:rPr lang="it-IT" altLang="it-IT" sz="2500" dirty="0" smtClean="0">
                <a:latin typeface="Arial Narrow" pitchFamily="34" charset="0"/>
              </a:rPr>
              <a:t>                                              53 </a:t>
            </a:r>
            <a:r>
              <a:rPr lang="it-IT" altLang="it-IT" sz="2500" dirty="0" err="1">
                <a:latin typeface="Arial Narrow" pitchFamily="34" charset="0"/>
              </a:rPr>
              <a:t>Itineraries</a:t>
            </a:r>
            <a:r>
              <a:rPr lang="it-IT" altLang="it-IT" sz="2500" dirty="0">
                <a:latin typeface="Arial Narrow" pitchFamily="34" charset="0"/>
              </a:rPr>
              <a:t> </a:t>
            </a:r>
            <a:endParaRPr lang="it-IT" altLang="it-IT" sz="2500" dirty="0" smtClean="0">
              <a:latin typeface="Arial Narrow" pitchFamily="34" charset="0"/>
            </a:endParaRPr>
          </a:p>
          <a:p>
            <a:pPr marL="0" indent="0">
              <a:buNone/>
            </a:pPr>
            <a:endParaRPr lang="it-IT" altLang="it-IT" sz="2500" dirty="0" smtClean="0">
              <a:solidFill>
                <a:srgbClr val="00B050"/>
              </a:solidFill>
              <a:latin typeface="Arial Narrow" pitchFamily="34" charset="0"/>
            </a:endParaRPr>
          </a:p>
        </p:txBody>
      </p:sp>
      <p:grpSp>
        <p:nvGrpSpPr>
          <p:cNvPr id="6" name="Gruppo 5"/>
          <p:cNvGrpSpPr/>
          <p:nvPr/>
        </p:nvGrpSpPr>
        <p:grpSpPr>
          <a:xfrm>
            <a:off x="323528" y="1772816"/>
            <a:ext cx="2009775" cy="2276475"/>
            <a:chOff x="323528" y="1772816"/>
            <a:chExt cx="2009775" cy="2276475"/>
          </a:xfrm>
        </p:grpSpPr>
        <p:pic>
          <p:nvPicPr>
            <p:cNvPr id="1029" name="Picture 5" descr="Risultati immagini per ita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72816"/>
              <a:ext cx="2009775" cy="227647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755576" y="2276872"/>
              <a:ext cx="14401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09" y="5286396"/>
            <a:ext cx="2571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708316"/>
            <a:ext cx="8286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3384451" y="769814"/>
            <a:ext cx="2585964" cy="369332"/>
          </a:xfrm>
          <a:prstGeom prst="rect">
            <a:avLst/>
          </a:prstGeom>
        </p:spPr>
        <p:txBody>
          <a:bodyPr wrap="none">
            <a:spAutoFit/>
          </a:bodyPr>
          <a:lstStyle/>
          <a:p>
            <a:r>
              <a:rPr lang="it-IT" altLang="it-IT" dirty="0" smtClean="0">
                <a:latin typeface="Arial Narrow" pitchFamily="34" charset="0"/>
              </a:rPr>
              <a:t>UNESCO world </a:t>
            </a:r>
            <a:r>
              <a:rPr lang="it-IT" altLang="it-IT" dirty="0" err="1" smtClean="0">
                <a:latin typeface="Arial Narrow" pitchFamily="34" charset="0"/>
              </a:rPr>
              <a:t>heritage</a:t>
            </a:r>
            <a:r>
              <a:rPr lang="it-IT" altLang="it-IT" dirty="0" smtClean="0">
                <a:latin typeface="Arial Narrow" pitchFamily="34" charset="0"/>
              </a:rPr>
              <a:t> site</a:t>
            </a:r>
          </a:p>
        </p:txBody>
      </p:sp>
      <p:sp>
        <p:nvSpPr>
          <p:cNvPr id="11"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13" y="226889"/>
            <a:ext cx="899592" cy="77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836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850" t="11381" r="2468" b="21971"/>
          <a:stretch/>
        </p:blipFill>
        <p:spPr bwMode="auto">
          <a:xfrm>
            <a:off x="216041" y="1116906"/>
            <a:ext cx="584013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1"/>
          <p:cNvSpPr txBox="1">
            <a:spLocks/>
          </p:cNvSpPr>
          <p:nvPr/>
        </p:nvSpPr>
        <p:spPr>
          <a:xfrm>
            <a:off x="447203" y="382352"/>
            <a:ext cx="8215313" cy="5564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000" b="1" dirty="0" smtClean="0">
                <a:latin typeface="Arial Narrow" pitchFamily="34" charset="0"/>
              </a:rPr>
              <a:t>Self </a:t>
            </a:r>
            <a:r>
              <a:rPr lang="it-IT" altLang="it-IT" sz="3000" b="1" dirty="0" err="1" smtClean="0">
                <a:latin typeface="Arial Narrow" pitchFamily="34" charset="0"/>
              </a:rPr>
              <a:t>Protection</a:t>
            </a:r>
            <a:r>
              <a:rPr lang="it-IT" altLang="it-IT" sz="3000" b="1" dirty="0" smtClean="0">
                <a:latin typeface="Arial Narrow" pitchFamily="34" charset="0"/>
              </a:rPr>
              <a:t> </a:t>
            </a:r>
            <a:r>
              <a:rPr lang="it-IT" altLang="it-IT" sz="3000" b="1" dirty="0" err="1" smtClean="0">
                <a:latin typeface="Arial Narrow" pitchFamily="34" charset="0"/>
              </a:rPr>
              <a:t>Rules</a:t>
            </a:r>
            <a:endParaRPr lang="it-IT" altLang="it-IT" sz="3000" b="1" dirty="0">
              <a:latin typeface="Arial Narrow" pitchFamily="34" charset="0"/>
            </a:endParaRPr>
          </a:p>
        </p:txBody>
      </p:sp>
      <p:sp>
        <p:nvSpPr>
          <p:cNvPr id="6" name="Titolo 1"/>
          <p:cNvSpPr txBox="1">
            <a:spLocks/>
          </p:cNvSpPr>
          <p:nvPr/>
        </p:nvSpPr>
        <p:spPr>
          <a:xfrm>
            <a:off x="6260479" y="1686322"/>
            <a:ext cx="2559993" cy="556419"/>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altLang="it-IT" sz="1400" b="1" dirty="0" err="1" smtClean="0">
                <a:latin typeface="Arial Narrow" pitchFamily="34" charset="0"/>
              </a:rPr>
              <a:t>Probable</a:t>
            </a:r>
            <a:r>
              <a:rPr lang="it-IT" altLang="it-IT" sz="1400" b="1" dirty="0" smtClean="0">
                <a:latin typeface="Arial Narrow" pitchFamily="34" charset="0"/>
              </a:rPr>
              <a:t> </a:t>
            </a:r>
            <a:r>
              <a:rPr lang="it-IT" altLang="it-IT" sz="1400" b="1" dirty="0" err="1" smtClean="0">
                <a:latin typeface="Arial Narrow" pitchFamily="34" charset="0"/>
              </a:rPr>
              <a:t>relevant</a:t>
            </a:r>
            <a:r>
              <a:rPr lang="it-IT" altLang="it-IT" sz="1400" b="1" dirty="0" smtClean="0">
                <a:latin typeface="Arial Narrow" pitchFamily="34" charset="0"/>
              </a:rPr>
              <a:t> </a:t>
            </a:r>
            <a:r>
              <a:rPr lang="it-IT" altLang="it-IT" sz="1400" b="1" dirty="0" err="1" smtClean="0">
                <a:latin typeface="Arial Narrow" pitchFamily="34" charset="0"/>
              </a:rPr>
              <a:t>weather</a:t>
            </a:r>
            <a:r>
              <a:rPr lang="it-IT" altLang="it-IT" sz="1400" b="1" dirty="0" smtClean="0">
                <a:latin typeface="Arial Narrow" pitchFamily="34" charset="0"/>
              </a:rPr>
              <a:t> </a:t>
            </a:r>
            <a:r>
              <a:rPr lang="it-IT" altLang="it-IT" sz="1400" b="1" dirty="0" err="1" smtClean="0">
                <a:latin typeface="Arial Narrow" pitchFamily="34" charset="0"/>
              </a:rPr>
              <a:t>events</a:t>
            </a:r>
            <a:endParaRPr lang="it-IT" altLang="it-IT" sz="1400" b="1" dirty="0">
              <a:latin typeface="Arial Narrow" pitchFamily="34" charset="0"/>
            </a:endParaRPr>
          </a:p>
        </p:txBody>
      </p:sp>
      <p:sp>
        <p:nvSpPr>
          <p:cNvPr id="7" name="Titolo 1"/>
          <p:cNvSpPr txBox="1">
            <a:spLocks/>
          </p:cNvSpPr>
          <p:nvPr/>
        </p:nvSpPr>
        <p:spPr>
          <a:xfrm>
            <a:off x="6260479" y="3328727"/>
            <a:ext cx="1911921" cy="55641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altLang="it-IT" sz="1400" b="1" dirty="0" err="1" smtClean="0">
                <a:latin typeface="Arial Narrow" pitchFamily="34" charset="0"/>
              </a:rPr>
              <a:t>Relevant</a:t>
            </a:r>
            <a:r>
              <a:rPr lang="it-IT" altLang="it-IT" sz="1400" b="1" dirty="0" smtClean="0">
                <a:latin typeface="Arial Narrow" pitchFamily="34" charset="0"/>
              </a:rPr>
              <a:t> </a:t>
            </a:r>
            <a:r>
              <a:rPr lang="it-IT" altLang="it-IT" sz="1400" b="1" dirty="0" err="1" smtClean="0">
                <a:latin typeface="Arial Narrow" pitchFamily="34" charset="0"/>
              </a:rPr>
              <a:t>weather</a:t>
            </a:r>
            <a:r>
              <a:rPr lang="it-IT" altLang="it-IT" sz="1400" b="1" dirty="0" smtClean="0">
                <a:latin typeface="Arial Narrow" pitchFamily="34" charset="0"/>
              </a:rPr>
              <a:t> </a:t>
            </a:r>
            <a:r>
              <a:rPr lang="it-IT" altLang="it-IT" sz="1400" b="1" dirty="0" err="1" smtClean="0">
                <a:latin typeface="Arial Narrow" pitchFamily="34" charset="0"/>
              </a:rPr>
              <a:t>events</a:t>
            </a:r>
            <a:endParaRPr lang="it-IT" altLang="it-IT" sz="1400" b="1" dirty="0">
              <a:latin typeface="Arial Narrow" pitchFamily="34" charset="0"/>
            </a:endParaRPr>
          </a:p>
        </p:txBody>
      </p:sp>
      <p:sp>
        <p:nvSpPr>
          <p:cNvPr id="8" name="Titolo 1"/>
          <p:cNvSpPr txBox="1">
            <a:spLocks/>
          </p:cNvSpPr>
          <p:nvPr/>
        </p:nvSpPr>
        <p:spPr>
          <a:xfrm>
            <a:off x="6260479" y="5061648"/>
            <a:ext cx="1856061" cy="432048"/>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altLang="it-IT" sz="1400" b="1" dirty="0" smtClean="0">
                <a:latin typeface="Arial Narrow" pitchFamily="34" charset="0"/>
              </a:rPr>
              <a:t>Intense </a:t>
            </a:r>
            <a:r>
              <a:rPr lang="it-IT" altLang="it-IT" sz="1400" b="1" dirty="0" err="1" smtClean="0">
                <a:latin typeface="Arial Narrow" pitchFamily="34" charset="0"/>
              </a:rPr>
              <a:t>weather</a:t>
            </a:r>
            <a:r>
              <a:rPr lang="it-IT" altLang="it-IT" sz="1400" b="1" dirty="0" smtClean="0">
                <a:latin typeface="Arial Narrow" pitchFamily="34" charset="0"/>
              </a:rPr>
              <a:t> </a:t>
            </a:r>
            <a:r>
              <a:rPr lang="it-IT" altLang="it-IT" sz="1400" b="1" dirty="0" err="1" smtClean="0">
                <a:latin typeface="Arial Narrow" pitchFamily="34" charset="0"/>
              </a:rPr>
              <a:t>events</a:t>
            </a:r>
            <a:endParaRPr lang="it-IT" altLang="it-IT" sz="1400" b="1" dirty="0">
              <a:latin typeface="Arial Narrow" pitchFamily="34" charset="0"/>
            </a:endParaRPr>
          </a:p>
        </p:txBody>
      </p:sp>
      <p:sp>
        <p:nvSpPr>
          <p:cNvPr id="9"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spTree>
    <p:extLst>
      <p:ext uri="{BB962C8B-B14F-4D97-AF65-F5344CB8AC3E}">
        <p14:creationId xmlns:p14="http://schemas.microsoft.com/office/powerpoint/2010/main" val="227831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p:cNvGraphicFramePr>
            <a:graphicFrameLocks/>
          </p:cNvGraphicFramePr>
          <p:nvPr>
            <p:extLst>
              <p:ext uri="{D42A27DB-BD31-4B8C-83A1-F6EECF244321}">
                <p14:modId xmlns:p14="http://schemas.microsoft.com/office/powerpoint/2010/main" val="473894502"/>
              </p:ext>
            </p:extLst>
          </p:nvPr>
        </p:nvGraphicFramePr>
        <p:xfrm>
          <a:off x="-180528" y="1556792"/>
          <a:ext cx="29432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p:cNvGraphicFramePr>
            <a:graphicFrameLocks/>
          </p:cNvGraphicFramePr>
          <p:nvPr>
            <p:extLst>
              <p:ext uri="{D42A27DB-BD31-4B8C-83A1-F6EECF244321}">
                <p14:modId xmlns:p14="http://schemas.microsoft.com/office/powerpoint/2010/main" val="3408488643"/>
              </p:ext>
            </p:extLst>
          </p:nvPr>
        </p:nvGraphicFramePr>
        <p:xfrm>
          <a:off x="2771800" y="1628800"/>
          <a:ext cx="3657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co 6"/>
          <p:cNvGraphicFramePr>
            <a:graphicFrameLocks/>
          </p:cNvGraphicFramePr>
          <p:nvPr>
            <p:extLst>
              <p:ext uri="{D42A27DB-BD31-4B8C-83A1-F6EECF244321}">
                <p14:modId xmlns:p14="http://schemas.microsoft.com/office/powerpoint/2010/main" val="2188051141"/>
              </p:ext>
            </p:extLst>
          </p:nvPr>
        </p:nvGraphicFramePr>
        <p:xfrm>
          <a:off x="6012160" y="1628800"/>
          <a:ext cx="294322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co 7"/>
          <p:cNvGraphicFramePr>
            <a:graphicFrameLocks/>
          </p:cNvGraphicFramePr>
          <p:nvPr>
            <p:extLst>
              <p:ext uri="{D42A27DB-BD31-4B8C-83A1-F6EECF244321}">
                <p14:modId xmlns:p14="http://schemas.microsoft.com/office/powerpoint/2010/main" val="194868663"/>
              </p:ext>
            </p:extLst>
          </p:nvPr>
        </p:nvGraphicFramePr>
        <p:xfrm>
          <a:off x="899592" y="4365104"/>
          <a:ext cx="311467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afico 8"/>
          <p:cNvGraphicFramePr>
            <a:graphicFrameLocks/>
          </p:cNvGraphicFramePr>
          <p:nvPr>
            <p:extLst>
              <p:ext uri="{D42A27DB-BD31-4B8C-83A1-F6EECF244321}">
                <p14:modId xmlns:p14="http://schemas.microsoft.com/office/powerpoint/2010/main" val="3836595437"/>
              </p:ext>
            </p:extLst>
          </p:nvPr>
        </p:nvGraphicFramePr>
        <p:xfrm>
          <a:off x="4860032" y="4293096"/>
          <a:ext cx="3096344" cy="2808312"/>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olo 1"/>
          <p:cNvSpPr txBox="1">
            <a:spLocks/>
          </p:cNvSpPr>
          <p:nvPr/>
        </p:nvSpPr>
        <p:spPr>
          <a:xfrm>
            <a:off x="306760" y="216024"/>
            <a:ext cx="8215313"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err="1" smtClean="0">
                <a:latin typeface="Arial Narrow" pitchFamily="34" charset="0"/>
              </a:rPr>
              <a:t>Tourists</a:t>
            </a:r>
            <a:r>
              <a:rPr lang="it-IT" altLang="it-IT" sz="3600" b="1" dirty="0" smtClean="0">
                <a:latin typeface="Arial Narrow" pitchFamily="34" charset="0"/>
              </a:rPr>
              <a:t>’ </a:t>
            </a:r>
            <a:r>
              <a:rPr lang="it-IT" altLang="it-IT" sz="3600" b="1" dirty="0" err="1" smtClean="0">
                <a:latin typeface="Arial Narrow" pitchFamily="34" charset="0"/>
              </a:rPr>
              <a:t>interview</a:t>
            </a:r>
            <a:endParaRPr lang="it-IT" altLang="it-IT" sz="3600" b="1" dirty="0">
              <a:latin typeface="Arial Narrow" pitchFamily="34" charset="0"/>
            </a:endParaRPr>
          </a:p>
        </p:txBody>
      </p:sp>
      <p:sp>
        <p:nvSpPr>
          <p:cNvPr id="11"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511205188"/>
              </p:ext>
            </p:extLst>
          </p:nvPr>
        </p:nvGraphicFramePr>
        <p:xfrm>
          <a:off x="6372200" y="1021656"/>
          <a:ext cx="2520280" cy="832485"/>
        </p:xfrm>
        <a:graphic>
          <a:graphicData uri="http://schemas.openxmlformats.org/drawingml/2006/table">
            <a:tbl>
              <a:tblPr>
                <a:tableStyleId>{5C22544A-7EE6-4342-B048-85BDC9FD1C3A}</a:tableStyleId>
              </a:tblPr>
              <a:tblGrid>
                <a:gridCol w="2520280"/>
              </a:tblGrid>
              <a:tr h="190500">
                <a:tc>
                  <a:txBody>
                    <a:bodyPr/>
                    <a:lstStyle/>
                    <a:p>
                      <a:pPr algn="l" fontAlgn="b"/>
                      <a:r>
                        <a:rPr lang="en-US" sz="1800" b="1" u="none" strike="noStrike" dirty="0">
                          <a:effectLst/>
                        </a:rPr>
                        <a:t>Do you know that </a:t>
                      </a:r>
                      <a:r>
                        <a:rPr lang="en-US" sz="1800" b="1" u="none" strike="noStrike" dirty="0" smtClean="0">
                          <a:effectLst/>
                        </a:rPr>
                        <a:t>the Park is provided with an Emergency </a:t>
                      </a:r>
                      <a:r>
                        <a:rPr lang="en-US" sz="1800" b="1" u="none" strike="noStrike" dirty="0">
                          <a:effectLst/>
                        </a:rPr>
                        <a:t>Plan?</a:t>
                      </a:r>
                      <a:endParaRPr lang="en-US" sz="1800" b="1" i="0" u="none" strike="noStrike" dirty="0">
                        <a:solidFill>
                          <a:srgbClr val="000000"/>
                        </a:solidFill>
                        <a:effectLst/>
                        <a:latin typeface="Calibri"/>
                      </a:endParaRPr>
                    </a:p>
                  </a:txBody>
                  <a:tcPr marL="9525" marR="9525" marT="9525" marB="0" anchor="b"/>
                </a:tc>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382150361"/>
              </p:ext>
            </p:extLst>
          </p:nvPr>
        </p:nvGraphicFramePr>
        <p:xfrm>
          <a:off x="107504" y="1052736"/>
          <a:ext cx="2016224" cy="832485"/>
        </p:xfrm>
        <a:graphic>
          <a:graphicData uri="http://schemas.openxmlformats.org/drawingml/2006/table">
            <a:tbl>
              <a:tblPr>
                <a:tableStyleId>{5C22544A-7EE6-4342-B048-85BDC9FD1C3A}</a:tableStyleId>
              </a:tblPr>
              <a:tblGrid>
                <a:gridCol w="2016224"/>
              </a:tblGrid>
              <a:tr h="190500">
                <a:tc>
                  <a:txBody>
                    <a:bodyPr/>
                    <a:lstStyle/>
                    <a:p>
                      <a:pPr algn="l" fontAlgn="b"/>
                      <a:r>
                        <a:rPr lang="en-US" sz="1800" b="1" u="none" strike="noStrike" dirty="0">
                          <a:effectLst/>
                        </a:rPr>
                        <a:t>Do you know </a:t>
                      </a:r>
                      <a:r>
                        <a:rPr lang="en-US" sz="1800" b="1" u="none" strike="noStrike" dirty="0" smtClean="0">
                          <a:effectLst/>
                        </a:rPr>
                        <a:t>that</a:t>
                      </a:r>
                      <a:r>
                        <a:rPr lang="en-US" sz="1800" b="1" u="none" strike="noStrike" baseline="0" dirty="0" smtClean="0">
                          <a:effectLst/>
                        </a:rPr>
                        <a:t> the Park is affected by </a:t>
                      </a:r>
                      <a:r>
                        <a:rPr lang="en-US" sz="1800" b="1" u="none" strike="noStrike" dirty="0" smtClean="0">
                          <a:effectLst/>
                        </a:rPr>
                        <a:t>flooding </a:t>
                      </a:r>
                      <a:r>
                        <a:rPr lang="en-US" sz="1800" b="1" u="none" strike="noStrike" dirty="0">
                          <a:effectLst/>
                        </a:rPr>
                        <a:t>risk?</a:t>
                      </a:r>
                      <a:endParaRPr lang="en-US" sz="1800" b="1" i="0" u="none" strike="noStrike" dirty="0">
                        <a:solidFill>
                          <a:srgbClr val="000000"/>
                        </a:solidFill>
                        <a:effectLst/>
                        <a:latin typeface="Calibri"/>
                      </a:endParaRPr>
                    </a:p>
                  </a:txBody>
                  <a:tcPr marL="9525" marR="9525" marT="9525" marB="0" anchor="b"/>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645433806"/>
              </p:ext>
            </p:extLst>
          </p:nvPr>
        </p:nvGraphicFramePr>
        <p:xfrm>
          <a:off x="3733056" y="1340768"/>
          <a:ext cx="880864" cy="283845"/>
        </p:xfrm>
        <a:graphic>
          <a:graphicData uri="http://schemas.openxmlformats.org/drawingml/2006/table">
            <a:tbl>
              <a:tblPr>
                <a:tableStyleId>{5C22544A-7EE6-4342-B048-85BDC9FD1C3A}</a:tableStyleId>
              </a:tblPr>
              <a:tblGrid>
                <a:gridCol w="880864"/>
              </a:tblGrid>
              <a:tr h="190500">
                <a:tc>
                  <a:txBody>
                    <a:bodyPr/>
                    <a:lstStyle/>
                    <a:p>
                      <a:pPr algn="l" fontAlgn="b"/>
                      <a:r>
                        <a:rPr lang="it-IT" sz="1800" b="1" u="none" strike="noStrike" dirty="0" err="1">
                          <a:effectLst/>
                        </a:rPr>
                        <a:t>Sources</a:t>
                      </a:r>
                      <a:endParaRPr lang="it-IT" sz="1800" b="1" i="0" u="none" strike="noStrike" dirty="0">
                        <a:solidFill>
                          <a:srgbClr val="000000"/>
                        </a:solidFill>
                        <a:effectLst/>
                        <a:latin typeface="Calibri"/>
                      </a:endParaRPr>
                    </a:p>
                  </a:txBody>
                  <a:tcPr marL="9525" marR="9525" marT="9525" marB="0" anchor="b"/>
                </a:tc>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2431274959"/>
              </p:ext>
            </p:extLst>
          </p:nvPr>
        </p:nvGraphicFramePr>
        <p:xfrm>
          <a:off x="107504" y="4077072"/>
          <a:ext cx="3528392" cy="558165"/>
        </p:xfrm>
        <a:graphic>
          <a:graphicData uri="http://schemas.openxmlformats.org/drawingml/2006/table">
            <a:tbl>
              <a:tblPr>
                <a:tableStyleId>{5C22544A-7EE6-4342-B048-85BDC9FD1C3A}</a:tableStyleId>
              </a:tblPr>
              <a:tblGrid>
                <a:gridCol w="3528392"/>
              </a:tblGrid>
              <a:tr h="190500">
                <a:tc>
                  <a:txBody>
                    <a:bodyPr/>
                    <a:lstStyle/>
                    <a:p>
                      <a:pPr algn="l" fontAlgn="b"/>
                      <a:r>
                        <a:rPr lang="en-US" sz="1800" b="1" u="none" strike="noStrike" dirty="0">
                          <a:effectLst/>
                        </a:rPr>
                        <a:t>Do you know what do you need to do during alert?</a:t>
                      </a:r>
                      <a:endParaRPr lang="en-US" sz="1800" b="1" i="0" u="none" strike="noStrike" dirty="0">
                        <a:solidFill>
                          <a:srgbClr val="000000"/>
                        </a:solidFill>
                        <a:effectLst/>
                        <a:latin typeface="Calibri"/>
                      </a:endParaRPr>
                    </a:p>
                  </a:txBody>
                  <a:tcPr marL="9525" marR="9525" marT="9525" marB="0" anchor="b"/>
                </a:tc>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val="1480023961"/>
              </p:ext>
            </p:extLst>
          </p:nvPr>
        </p:nvGraphicFramePr>
        <p:xfrm>
          <a:off x="4860032" y="4077072"/>
          <a:ext cx="4104456" cy="558165"/>
        </p:xfrm>
        <a:graphic>
          <a:graphicData uri="http://schemas.openxmlformats.org/drawingml/2006/table">
            <a:tbl>
              <a:tblPr>
                <a:tableStyleId>{5C22544A-7EE6-4342-B048-85BDC9FD1C3A}</a:tableStyleId>
              </a:tblPr>
              <a:tblGrid>
                <a:gridCol w="4104456"/>
              </a:tblGrid>
              <a:tr h="190500">
                <a:tc>
                  <a:txBody>
                    <a:bodyPr/>
                    <a:lstStyle/>
                    <a:p>
                      <a:pPr algn="l" fontAlgn="b"/>
                      <a:r>
                        <a:rPr lang="en-US" sz="1800" b="1" u="none" strike="noStrike" dirty="0" smtClean="0">
                          <a:effectLst/>
                        </a:rPr>
                        <a:t>Do you believe that the information received were </a:t>
                      </a:r>
                      <a:r>
                        <a:rPr lang="en-US" sz="1800" b="1" u="none" strike="noStrike" dirty="0">
                          <a:effectLst/>
                        </a:rPr>
                        <a:t>clear and </a:t>
                      </a:r>
                      <a:r>
                        <a:rPr lang="en-US" sz="1800" b="1" u="none" strike="noStrike" dirty="0" smtClean="0">
                          <a:effectLst/>
                        </a:rPr>
                        <a:t>detailed?</a:t>
                      </a:r>
                      <a:endParaRPr lang="en-US" sz="18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15312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40542" y="351012"/>
            <a:ext cx="8215313"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3600" b="1" dirty="0" smtClean="0">
                <a:latin typeface="Arial Narrow" pitchFamily="34" charset="0"/>
              </a:rPr>
              <a:t>Sellers’ </a:t>
            </a:r>
            <a:r>
              <a:rPr lang="it-IT" altLang="it-IT" sz="3600" b="1" dirty="0" err="1" smtClean="0">
                <a:latin typeface="Arial Narrow" pitchFamily="34" charset="0"/>
              </a:rPr>
              <a:t>interview</a:t>
            </a:r>
            <a:endParaRPr lang="it-IT" altLang="it-IT" sz="3600" b="1" dirty="0">
              <a:latin typeface="Arial Narrow" pitchFamily="34" charset="0"/>
            </a:endParaRPr>
          </a:p>
        </p:txBody>
      </p:sp>
      <p:graphicFrame>
        <p:nvGraphicFramePr>
          <p:cNvPr id="5" name="Grafico 4"/>
          <p:cNvGraphicFramePr>
            <a:graphicFrameLocks/>
          </p:cNvGraphicFramePr>
          <p:nvPr>
            <p:extLst>
              <p:ext uri="{D42A27DB-BD31-4B8C-83A1-F6EECF244321}">
                <p14:modId xmlns:p14="http://schemas.microsoft.com/office/powerpoint/2010/main" val="928829142"/>
              </p:ext>
            </p:extLst>
          </p:nvPr>
        </p:nvGraphicFramePr>
        <p:xfrm>
          <a:off x="-21332" y="1383184"/>
          <a:ext cx="4267201"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p:cNvGraphicFramePr>
            <a:graphicFrameLocks/>
          </p:cNvGraphicFramePr>
          <p:nvPr>
            <p:extLst>
              <p:ext uri="{D42A27DB-BD31-4B8C-83A1-F6EECF244321}">
                <p14:modId xmlns:p14="http://schemas.microsoft.com/office/powerpoint/2010/main" val="2197756554"/>
              </p:ext>
            </p:extLst>
          </p:nvPr>
        </p:nvGraphicFramePr>
        <p:xfrm>
          <a:off x="4644008" y="1369740"/>
          <a:ext cx="32480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co 6"/>
          <p:cNvGraphicFramePr>
            <a:graphicFrameLocks/>
          </p:cNvGraphicFramePr>
          <p:nvPr>
            <p:extLst>
              <p:ext uri="{D42A27DB-BD31-4B8C-83A1-F6EECF244321}">
                <p14:modId xmlns:p14="http://schemas.microsoft.com/office/powerpoint/2010/main" val="4010778536"/>
              </p:ext>
            </p:extLst>
          </p:nvPr>
        </p:nvGraphicFramePr>
        <p:xfrm>
          <a:off x="179512" y="4286200"/>
          <a:ext cx="32575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co 7"/>
          <p:cNvGraphicFramePr>
            <a:graphicFrameLocks/>
          </p:cNvGraphicFramePr>
          <p:nvPr>
            <p:extLst>
              <p:ext uri="{D42A27DB-BD31-4B8C-83A1-F6EECF244321}">
                <p14:modId xmlns:p14="http://schemas.microsoft.com/office/powerpoint/2010/main" val="3714356440"/>
              </p:ext>
            </p:extLst>
          </p:nvPr>
        </p:nvGraphicFramePr>
        <p:xfrm>
          <a:off x="4644008" y="4214192"/>
          <a:ext cx="4267201"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olo 1"/>
          <p:cNvSpPr txBox="1">
            <a:spLocks/>
          </p:cNvSpPr>
          <p:nvPr/>
        </p:nvSpPr>
        <p:spPr>
          <a:xfrm>
            <a:off x="-34280" y="0"/>
            <a:ext cx="9178280" cy="3823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sz="1200" b="1" dirty="0" smtClean="0">
                <a:latin typeface="Arial Narrow" pitchFamily="34" charset="0"/>
              </a:rPr>
              <a:t>‘’COME MIGLIORARE LA GESTIONE DEI DISASTRI AMBIENTALI E NON: opportunità per una rete comune di agenzie di formazione dell’UE’’ </a:t>
            </a:r>
          </a:p>
          <a:p>
            <a:r>
              <a:rPr lang="it-IT" altLang="it-IT" sz="1200" b="1" dirty="0" smtClean="0">
                <a:latin typeface="Arial Narrow" pitchFamily="34" charset="0"/>
              </a:rPr>
              <a:t>Workshop Europeo – </a:t>
            </a:r>
            <a:r>
              <a:rPr lang="it-IT" altLang="it-IT" sz="1200" b="1" dirty="0">
                <a:latin typeface="Arial Narrow" pitchFamily="34" charset="0"/>
              </a:rPr>
              <a:t>N</a:t>
            </a:r>
            <a:r>
              <a:rPr lang="it-IT" altLang="it-IT" sz="1200" b="1" dirty="0" smtClean="0">
                <a:latin typeface="Arial Narrow" pitchFamily="34" charset="0"/>
              </a:rPr>
              <a:t>apoli, 10 Febbraio 2018</a:t>
            </a:r>
            <a:endParaRPr lang="it-IT" altLang="it-IT" sz="1200" b="1" dirty="0">
              <a:latin typeface="Arial Narrow"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010259024"/>
              </p:ext>
            </p:extLst>
          </p:nvPr>
        </p:nvGraphicFramePr>
        <p:xfrm>
          <a:off x="467544" y="1115716"/>
          <a:ext cx="1368152" cy="283845"/>
        </p:xfrm>
        <a:graphic>
          <a:graphicData uri="http://schemas.openxmlformats.org/drawingml/2006/table">
            <a:tbl>
              <a:tblPr>
                <a:tableStyleId>{5C22544A-7EE6-4342-B048-85BDC9FD1C3A}</a:tableStyleId>
              </a:tblPr>
              <a:tblGrid>
                <a:gridCol w="1368152"/>
              </a:tblGrid>
              <a:tr h="190500">
                <a:tc>
                  <a:txBody>
                    <a:bodyPr/>
                    <a:lstStyle/>
                    <a:p>
                      <a:pPr algn="l" fontAlgn="b"/>
                      <a:r>
                        <a:rPr lang="it-IT" sz="1800" b="1" u="none" strike="noStrike" dirty="0" err="1">
                          <a:effectLst/>
                        </a:rPr>
                        <a:t>Asset</a:t>
                      </a:r>
                      <a:r>
                        <a:rPr lang="it-IT" sz="1800" b="1" u="none" strike="noStrike" dirty="0">
                          <a:effectLst/>
                        </a:rPr>
                        <a:t> </a:t>
                      </a:r>
                      <a:r>
                        <a:rPr lang="it-IT" sz="1800" b="1" u="none" strike="noStrike" dirty="0" err="1">
                          <a:effectLst/>
                        </a:rPr>
                        <a:t>type</a:t>
                      </a:r>
                      <a:endParaRPr lang="it-IT" sz="1800" b="1" i="0" u="none" strike="noStrike" dirty="0">
                        <a:solidFill>
                          <a:srgbClr val="000000"/>
                        </a:solidFill>
                        <a:effectLst/>
                        <a:latin typeface="Calibri"/>
                      </a:endParaRPr>
                    </a:p>
                  </a:txBody>
                  <a:tcPr marL="9525" marR="9525" marT="9525" marB="0" anchor="b"/>
                </a:tc>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133660660"/>
              </p:ext>
            </p:extLst>
          </p:nvPr>
        </p:nvGraphicFramePr>
        <p:xfrm>
          <a:off x="4932040" y="1115716"/>
          <a:ext cx="4121224" cy="558165"/>
        </p:xfrm>
        <a:graphic>
          <a:graphicData uri="http://schemas.openxmlformats.org/drawingml/2006/table">
            <a:tbl>
              <a:tblPr>
                <a:tableStyleId>{5C22544A-7EE6-4342-B048-85BDC9FD1C3A}</a:tableStyleId>
              </a:tblPr>
              <a:tblGrid>
                <a:gridCol w="4121224"/>
              </a:tblGrid>
              <a:tr h="190500">
                <a:tc>
                  <a:txBody>
                    <a:bodyPr/>
                    <a:lstStyle/>
                    <a:p>
                      <a:pPr algn="l" fontAlgn="b"/>
                      <a:r>
                        <a:rPr lang="en-US" sz="1800" b="1" u="none" strike="noStrike" dirty="0">
                          <a:effectLst/>
                        </a:rPr>
                        <a:t>Do you know </a:t>
                      </a:r>
                      <a:r>
                        <a:rPr lang="en-US" sz="1800" b="1" u="none" strike="noStrike" dirty="0" smtClean="0">
                          <a:effectLst/>
                        </a:rPr>
                        <a:t>that the Park is provided with an Emergency </a:t>
                      </a:r>
                      <a:r>
                        <a:rPr lang="en-US" sz="1800" b="1" u="none" strike="noStrike" dirty="0">
                          <a:effectLst/>
                        </a:rPr>
                        <a:t>Plan?</a:t>
                      </a:r>
                      <a:endParaRPr lang="en-US" sz="1800" b="1" i="0" u="none" strike="noStrike" dirty="0">
                        <a:solidFill>
                          <a:srgbClr val="000000"/>
                        </a:solidFill>
                        <a:effectLst/>
                        <a:latin typeface="Calibri"/>
                      </a:endParaRPr>
                    </a:p>
                  </a:txBody>
                  <a:tcPr marL="9525" marR="9525" marT="9525" marB="0" anchor="b"/>
                </a:tc>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120190523"/>
              </p:ext>
            </p:extLst>
          </p:nvPr>
        </p:nvGraphicFramePr>
        <p:xfrm>
          <a:off x="467544" y="4221088"/>
          <a:ext cx="3617168" cy="283845"/>
        </p:xfrm>
        <a:graphic>
          <a:graphicData uri="http://schemas.openxmlformats.org/drawingml/2006/table">
            <a:tbl>
              <a:tblPr>
                <a:tableStyleId>{5C22544A-7EE6-4342-B048-85BDC9FD1C3A}</a:tableStyleId>
              </a:tblPr>
              <a:tblGrid>
                <a:gridCol w="3617168"/>
              </a:tblGrid>
              <a:tr h="190500">
                <a:tc>
                  <a:txBody>
                    <a:bodyPr/>
                    <a:lstStyle/>
                    <a:p>
                      <a:pPr algn="l" fontAlgn="b"/>
                      <a:r>
                        <a:rPr lang="en-US" sz="1800" b="1" u="none" strike="noStrike" dirty="0">
                          <a:solidFill>
                            <a:schemeClr val="tx1"/>
                          </a:solidFill>
                          <a:effectLst/>
                        </a:rPr>
                        <a:t>Do you know the protection rules?</a:t>
                      </a:r>
                      <a:endParaRPr lang="en-US" sz="1800" b="1" i="0" u="none" strike="noStrike" dirty="0">
                        <a:solidFill>
                          <a:schemeClr val="tx1"/>
                        </a:solidFill>
                        <a:effectLst/>
                        <a:latin typeface="Calibri"/>
                      </a:endParaRPr>
                    </a:p>
                  </a:txBody>
                  <a:tcPr marL="9525" marR="9525" marT="9525" marB="0" anchor="b"/>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2114865656"/>
              </p:ext>
            </p:extLst>
          </p:nvPr>
        </p:nvGraphicFramePr>
        <p:xfrm>
          <a:off x="5004048" y="4221088"/>
          <a:ext cx="936104" cy="283845"/>
        </p:xfrm>
        <a:graphic>
          <a:graphicData uri="http://schemas.openxmlformats.org/drawingml/2006/table">
            <a:tbl>
              <a:tblPr>
                <a:tableStyleId>{5C22544A-7EE6-4342-B048-85BDC9FD1C3A}</a:tableStyleId>
              </a:tblPr>
              <a:tblGrid>
                <a:gridCol w="936104"/>
              </a:tblGrid>
              <a:tr h="190500">
                <a:tc>
                  <a:txBody>
                    <a:bodyPr/>
                    <a:lstStyle/>
                    <a:p>
                      <a:pPr algn="l" fontAlgn="b"/>
                      <a:r>
                        <a:rPr lang="it-IT" sz="1800" b="1" u="none" strike="noStrike" dirty="0" err="1">
                          <a:effectLst/>
                        </a:rPr>
                        <a:t>Sources</a:t>
                      </a:r>
                      <a:endParaRPr lang="it-IT" sz="18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75778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1348</Words>
  <Application>Microsoft Office PowerPoint</Application>
  <PresentationFormat>Presentazione su schermo (4:3)</PresentationFormat>
  <Paragraphs>217</Paragraphs>
  <Slides>14</Slides>
  <Notes>14</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Non-structural measures for the  mitigation of natural risks </vt:lpstr>
      <vt:lpstr>Presentazione standard di PowerPoint</vt:lpstr>
      <vt:lpstr>Presentazione standard di PowerPoint</vt:lpstr>
      <vt:lpstr>How an Emergency Plan (EP) is made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DiegoDiMartire</dc:creator>
  <cp:lastModifiedBy>DiegoDiMartire</cp:lastModifiedBy>
  <cp:revision>92</cp:revision>
  <cp:lastPrinted>2018-02-08T17:16:19Z</cp:lastPrinted>
  <dcterms:created xsi:type="dcterms:W3CDTF">2018-02-05T07:56:23Z</dcterms:created>
  <dcterms:modified xsi:type="dcterms:W3CDTF">2018-02-10T06:21:18Z</dcterms:modified>
</cp:coreProperties>
</file>